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1B6A50"/>
              </a:solidFill>
              <a:prstDash val="solid"/>
              <a:round/>
            </a:ln>
          </a:left>
          <a:right>
            <a:ln w="9525" cap="flat">
              <a:solidFill>
                <a:srgbClr val="1B6A50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9525" cap="flat">
              <a:solidFill>
                <a:srgbClr val="1B6A5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1B6A50"/>
              </a:solidFill>
              <a:prstDash val="solid"/>
              <a:round/>
            </a:ln>
          </a:top>
          <a:bottom>
            <a:ln w="9525" cap="flat">
              <a:solidFill>
                <a:srgbClr val="1B6A5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F"/>
          </a:solidFill>
        </a:fill>
      </a:tcStyle>
    </a:wholeTbl>
    <a:band2H>
      <a:tcTxStyle b="def" i="def"/>
      <a:tcStyle>
        <a:tcBdr/>
        <a:fill>
          <a:solidFill>
            <a:srgbClr val="E7EA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E7CA"/>
          </a:solidFill>
        </a:fill>
      </a:tcStyle>
    </a:wholeTbl>
    <a:band2H>
      <a:tcTxStyle b="def" i="def"/>
      <a:tcStyle>
        <a:tcBdr/>
        <a:fill>
          <a:solidFill>
            <a:srgbClr val="ECF3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8D8"/>
          </a:solidFill>
        </a:fill>
      </a:tcStyle>
    </a:wholeTbl>
    <a:band2H>
      <a:tcTxStyle b="def" i="def"/>
      <a:tcStyle>
        <a:tcBdr/>
        <a:fill>
          <a:solidFill>
            <a:srgbClr val="ECEC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9" name="Shape 7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8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7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2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ody Level One…"/>
          <p:cNvSpPr txBox="1"/>
          <p:nvPr>
            <p:ph type="body" sz="quarter" idx="1"/>
          </p:nvPr>
        </p:nvSpPr>
        <p:spPr>
          <a:xfrm>
            <a:off x="403225" y="1645666"/>
            <a:ext cx="2464337" cy="473561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Title Text"/>
          <p:cNvSpPr txBox="1"/>
          <p:nvPr>
            <p:ph type="title"/>
          </p:nvPr>
        </p:nvSpPr>
        <p:spPr>
          <a:xfrm>
            <a:off x="403225" y="476719"/>
            <a:ext cx="7977348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 -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Body Level One…"/>
          <p:cNvSpPr txBox="1"/>
          <p:nvPr>
            <p:ph type="body" sz="quarter" idx="1"/>
          </p:nvPr>
        </p:nvSpPr>
        <p:spPr>
          <a:xfrm>
            <a:off x="402269" y="1645670"/>
            <a:ext cx="1863002" cy="473608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with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Body Level One…"/>
          <p:cNvSpPr txBox="1"/>
          <p:nvPr>
            <p:ph type="body" sz="half" idx="1"/>
          </p:nvPr>
        </p:nvSpPr>
        <p:spPr>
          <a:xfrm>
            <a:off x="402269" y="1645666"/>
            <a:ext cx="3734836" cy="473561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defRPr sz="2000"/>
            </a:lvl1pPr>
            <a:lvl2pPr marL="685800" indent="-342900">
              <a:buClr>
                <a:schemeClr val="accent1"/>
              </a:buClr>
              <a:defRPr sz="2000"/>
            </a:lvl2pPr>
            <a:lvl3pPr marL="1003300" indent="-317500">
              <a:buClr>
                <a:schemeClr val="accent1"/>
              </a:buClr>
              <a:defRPr sz="2000"/>
            </a:lvl3pPr>
            <a:lvl4pPr marL="1385887" indent="-357187">
              <a:buClr>
                <a:schemeClr val="accent1"/>
              </a:buClr>
              <a:defRPr sz="2000"/>
            </a:lvl4pPr>
            <a:lvl5pPr marL="1728784" indent="-357187">
              <a:buClr>
                <a:schemeClr val="accent1"/>
              </a:buClr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Title Text"/>
          <p:cNvSpPr txBox="1"/>
          <p:nvPr>
            <p:ph type="title"/>
          </p:nvPr>
        </p:nvSpPr>
        <p:spPr>
          <a:xfrm>
            <a:off x="402269" y="476719"/>
            <a:ext cx="3734836" cy="76854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40" name="Image"/>
          <p:cNvSpPr/>
          <p:nvPr>
            <p:ph type="pic" idx="13"/>
          </p:nvPr>
        </p:nvSpPr>
        <p:spPr>
          <a:xfrm>
            <a:off x="4572000" y="1"/>
            <a:ext cx="4572000" cy="64661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with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mage"/>
          <p:cNvSpPr/>
          <p:nvPr>
            <p:ph type="pic" idx="13"/>
          </p:nvPr>
        </p:nvSpPr>
        <p:spPr>
          <a:xfrm>
            <a:off x="0" y="-3"/>
            <a:ext cx="4572000" cy="648188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9" name="Body Level One…"/>
          <p:cNvSpPr txBox="1"/>
          <p:nvPr>
            <p:ph type="body" sz="half" idx="1"/>
          </p:nvPr>
        </p:nvSpPr>
        <p:spPr>
          <a:xfrm>
            <a:off x="4926031" y="1652489"/>
            <a:ext cx="3734833" cy="47356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defRPr sz="2000"/>
            </a:lvl1pPr>
            <a:lvl2pPr marL="685800" indent="-342900">
              <a:buClr>
                <a:schemeClr val="accent1"/>
              </a:buClr>
              <a:defRPr sz="2000"/>
            </a:lvl2pPr>
            <a:lvl3pPr marL="1003300" indent="-317500">
              <a:buClr>
                <a:schemeClr val="accent1"/>
              </a:buClr>
              <a:defRPr sz="2000"/>
            </a:lvl3pPr>
            <a:lvl4pPr marL="1385887" indent="-357187">
              <a:buClr>
                <a:schemeClr val="accent1"/>
              </a:buClr>
              <a:defRPr sz="2000"/>
            </a:lvl4pPr>
            <a:lvl5pPr marL="1728784" indent="-357187">
              <a:buClr>
                <a:schemeClr val="accent1"/>
              </a:buClr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Title Text"/>
          <p:cNvSpPr txBox="1"/>
          <p:nvPr>
            <p:ph type="title"/>
          </p:nvPr>
        </p:nvSpPr>
        <p:spPr>
          <a:xfrm>
            <a:off x="4926031" y="476719"/>
            <a:ext cx="3458029" cy="76854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with Pictur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 Level One…"/>
          <p:cNvSpPr txBox="1"/>
          <p:nvPr>
            <p:ph type="body" sz="half" idx="1"/>
          </p:nvPr>
        </p:nvSpPr>
        <p:spPr>
          <a:xfrm>
            <a:off x="402269" y="1645670"/>
            <a:ext cx="8339453" cy="1580756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800"/>
            </a:lvl1pPr>
            <a:lvl2pPr marL="0" indent="0">
              <a:buClrTx/>
              <a:buSzTx/>
              <a:buFontTx/>
              <a:buNone/>
              <a:defRPr sz="2800"/>
            </a:lvl2pPr>
            <a:lvl3pPr marL="0" indent="0">
              <a:buClrTx/>
              <a:buSzTx/>
              <a:buFontTx/>
              <a:buNone/>
              <a:defRPr sz="2800"/>
            </a:lvl3pPr>
            <a:lvl4pPr marL="0" indent="0">
              <a:buClrTx/>
              <a:buSzTx/>
              <a:buFontTx/>
              <a:buNone/>
              <a:defRPr sz="2800"/>
            </a:lvl4pPr>
            <a:lvl5pPr marL="0" indent="0"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0" name="Image"/>
          <p:cNvSpPr/>
          <p:nvPr>
            <p:ph type="pic" idx="13"/>
          </p:nvPr>
        </p:nvSpPr>
        <p:spPr>
          <a:xfrm>
            <a:off x="0" y="3429001"/>
            <a:ext cx="9144000" cy="30371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169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71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7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2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Divider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180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578" cy="16557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1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itle Text"/>
          <p:cNvSpPr txBox="1"/>
          <p:nvPr>
            <p:ph type="title"/>
          </p:nvPr>
        </p:nvSpPr>
        <p:spPr>
          <a:xfrm>
            <a:off x="758823" y="2553417"/>
            <a:ext cx="6765926" cy="168721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4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2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Divider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192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>
              <a:alpha val="88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193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94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7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itle Text"/>
          <p:cNvSpPr txBox="1"/>
          <p:nvPr>
            <p:ph type="title"/>
          </p:nvPr>
        </p:nvSpPr>
        <p:spPr>
          <a:xfrm>
            <a:off x="762000" y="1830596"/>
            <a:ext cx="6762750" cy="24112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6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2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B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Text"/>
          <p:cNvSpPr txBox="1"/>
          <p:nvPr>
            <p:ph type="title"/>
          </p:nvPr>
        </p:nvSpPr>
        <p:spPr>
          <a:xfrm>
            <a:off x="402269" y="476719"/>
            <a:ext cx="7031995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4" name="Image"/>
          <p:cNvSpPr/>
          <p:nvPr>
            <p:ph type="pic" sz="quarter" idx="13"/>
          </p:nvPr>
        </p:nvSpPr>
        <p:spPr>
          <a:xfrm>
            <a:off x="402269" y="1976908"/>
            <a:ext cx="2701738" cy="36357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5" name="Body Level One…"/>
          <p:cNvSpPr txBox="1"/>
          <p:nvPr>
            <p:ph type="body" sz="quarter" idx="1"/>
          </p:nvPr>
        </p:nvSpPr>
        <p:spPr>
          <a:xfrm>
            <a:off x="3274945" y="2506678"/>
            <a:ext cx="4159318" cy="33902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Rectangle"/>
          <p:cNvSpPr/>
          <p:nvPr>
            <p:ph type="body" sz="quarter" idx="14"/>
          </p:nvPr>
        </p:nvSpPr>
        <p:spPr>
          <a:xfrm>
            <a:off x="3274945" y="2904792"/>
            <a:ext cx="4159318" cy="28544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173736" indent="-173736" defTabSz="694944">
              <a:spcBef>
                <a:spcPts val="700"/>
              </a:spcBef>
              <a:defRPr sz="1824"/>
            </a:pPr>
          </a:p>
        </p:txBody>
      </p:sp>
      <p:sp>
        <p:nvSpPr>
          <p:cNvPr id="207" name="Rectangle"/>
          <p:cNvSpPr/>
          <p:nvPr>
            <p:ph type="body" sz="quarter" idx="15"/>
          </p:nvPr>
        </p:nvSpPr>
        <p:spPr>
          <a:xfrm>
            <a:off x="3274945" y="3350676"/>
            <a:ext cx="4159318" cy="2261931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08" name="Line"/>
          <p:cNvSpPr/>
          <p:nvPr/>
        </p:nvSpPr>
        <p:spPr>
          <a:xfrm flipH="1">
            <a:off x="3274945" y="2385079"/>
            <a:ext cx="753261" cy="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9" name="Line"/>
          <p:cNvSpPr/>
          <p:nvPr/>
        </p:nvSpPr>
        <p:spPr>
          <a:xfrm>
            <a:off x="8518759" y="625958"/>
            <a:ext cx="5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0" name="Rectangle"/>
          <p:cNvSpPr/>
          <p:nvPr/>
        </p:nvSpPr>
        <p:spPr>
          <a:xfrm>
            <a:off x="0" y="6466113"/>
            <a:ext cx="9144000" cy="391891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11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12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4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Team - 2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Text"/>
          <p:cNvSpPr txBox="1"/>
          <p:nvPr>
            <p:ph type="title"/>
          </p:nvPr>
        </p:nvSpPr>
        <p:spPr>
          <a:xfrm>
            <a:off x="402269" y="476719"/>
            <a:ext cx="7723811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1" name="Image"/>
          <p:cNvSpPr/>
          <p:nvPr>
            <p:ph type="pic" sz="quarter" idx="13"/>
          </p:nvPr>
        </p:nvSpPr>
        <p:spPr>
          <a:xfrm>
            <a:off x="1952269" y="1861259"/>
            <a:ext cx="1413275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2" name="Body Level One…"/>
          <p:cNvSpPr txBox="1"/>
          <p:nvPr>
            <p:ph type="body" sz="quarter" idx="1"/>
          </p:nvPr>
        </p:nvSpPr>
        <p:spPr>
          <a:xfrm>
            <a:off x="1017921" y="4099995"/>
            <a:ext cx="3281973" cy="33903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1pPr>
            <a:lvl2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2pPr>
            <a:lvl3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3pPr>
            <a:lvl4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4pPr>
            <a:lvl5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3" name="Rectangle"/>
          <p:cNvSpPr/>
          <p:nvPr>
            <p:ph type="body" sz="quarter" idx="14"/>
          </p:nvPr>
        </p:nvSpPr>
        <p:spPr>
          <a:xfrm>
            <a:off x="1017917" y="4498106"/>
            <a:ext cx="3281979" cy="285441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24" name="Rectangle"/>
          <p:cNvSpPr/>
          <p:nvPr>
            <p:ph type="body" sz="quarter" idx="15"/>
          </p:nvPr>
        </p:nvSpPr>
        <p:spPr>
          <a:xfrm>
            <a:off x="1017917" y="4943993"/>
            <a:ext cx="3281979" cy="1102206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25" name="Line"/>
          <p:cNvSpPr/>
          <p:nvPr/>
        </p:nvSpPr>
        <p:spPr>
          <a:xfrm flipH="1">
            <a:off x="2282280" y="3978395"/>
            <a:ext cx="753261" cy="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6" name="Image"/>
          <p:cNvSpPr/>
          <p:nvPr>
            <p:ph type="pic" sz="quarter" idx="16"/>
          </p:nvPr>
        </p:nvSpPr>
        <p:spPr>
          <a:xfrm>
            <a:off x="5778455" y="1861259"/>
            <a:ext cx="1413277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7" name="Rectangle"/>
          <p:cNvSpPr/>
          <p:nvPr>
            <p:ph type="body" sz="quarter" idx="17"/>
          </p:nvPr>
        </p:nvSpPr>
        <p:spPr>
          <a:xfrm>
            <a:off x="4844107" y="4099995"/>
            <a:ext cx="3281973" cy="339031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28" name="Rectangle"/>
          <p:cNvSpPr/>
          <p:nvPr>
            <p:ph type="body" sz="quarter" idx="18"/>
          </p:nvPr>
        </p:nvSpPr>
        <p:spPr>
          <a:xfrm>
            <a:off x="4844107" y="4498106"/>
            <a:ext cx="3281973" cy="285441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29" name="Rectangle"/>
          <p:cNvSpPr/>
          <p:nvPr>
            <p:ph type="body" sz="quarter" idx="19"/>
          </p:nvPr>
        </p:nvSpPr>
        <p:spPr>
          <a:xfrm>
            <a:off x="4844107" y="4943993"/>
            <a:ext cx="3281973" cy="1102206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30" name="Line"/>
          <p:cNvSpPr/>
          <p:nvPr/>
        </p:nvSpPr>
        <p:spPr>
          <a:xfrm flipH="1">
            <a:off x="6108465" y="3978395"/>
            <a:ext cx="753261" cy="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1" name="Line"/>
          <p:cNvSpPr/>
          <p:nvPr/>
        </p:nvSpPr>
        <p:spPr>
          <a:xfrm>
            <a:off x="8518759" y="625958"/>
            <a:ext cx="5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2" name="Rectangle"/>
          <p:cNvSpPr/>
          <p:nvPr/>
        </p:nvSpPr>
        <p:spPr>
          <a:xfrm>
            <a:off x="0" y="6466113"/>
            <a:ext cx="9144000" cy="391891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33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34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4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7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578" cy="16557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Text"/>
          <p:cNvSpPr txBox="1"/>
          <p:nvPr>
            <p:ph type="title"/>
          </p:nvPr>
        </p:nvSpPr>
        <p:spPr>
          <a:xfrm>
            <a:off x="758823" y="2553417"/>
            <a:ext cx="6765926" cy="168721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2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Team - 3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Text"/>
          <p:cNvSpPr txBox="1"/>
          <p:nvPr>
            <p:ph type="title"/>
          </p:nvPr>
        </p:nvSpPr>
        <p:spPr>
          <a:xfrm>
            <a:off x="402269" y="476719"/>
            <a:ext cx="7957682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3" name="Image"/>
          <p:cNvSpPr/>
          <p:nvPr>
            <p:ph type="pic" sz="quarter" idx="13"/>
          </p:nvPr>
        </p:nvSpPr>
        <p:spPr>
          <a:xfrm>
            <a:off x="1206768" y="1861259"/>
            <a:ext cx="1413275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4" name="Body Level One…"/>
          <p:cNvSpPr txBox="1"/>
          <p:nvPr>
            <p:ph type="body" sz="quarter" idx="1"/>
          </p:nvPr>
        </p:nvSpPr>
        <p:spPr>
          <a:xfrm>
            <a:off x="816102" y="4099995"/>
            <a:ext cx="2194608" cy="33903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1pPr>
            <a:lvl2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2pPr>
            <a:lvl3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3pPr>
            <a:lvl4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4pPr>
            <a:lvl5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" name="Rectangle"/>
          <p:cNvSpPr/>
          <p:nvPr>
            <p:ph type="body" sz="quarter" idx="14"/>
          </p:nvPr>
        </p:nvSpPr>
        <p:spPr>
          <a:xfrm>
            <a:off x="816100" y="4498106"/>
            <a:ext cx="2194612" cy="285441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46" name="Rectangle"/>
          <p:cNvSpPr/>
          <p:nvPr>
            <p:ph type="body" sz="quarter" idx="15"/>
          </p:nvPr>
        </p:nvSpPr>
        <p:spPr>
          <a:xfrm>
            <a:off x="816100" y="4943993"/>
            <a:ext cx="2194612" cy="1102206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47" name="Line"/>
          <p:cNvSpPr/>
          <p:nvPr/>
        </p:nvSpPr>
        <p:spPr>
          <a:xfrm flipH="1">
            <a:off x="1536777" y="3978395"/>
            <a:ext cx="753262" cy="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8" name="Image"/>
          <p:cNvSpPr/>
          <p:nvPr>
            <p:ph type="pic" sz="quarter" idx="16"/>
          </p:nvPr>
        </p:nvSpPr>
        <p:spPr>
          <a:xfrm>
            <a:off x="3874530" y="1861259"/>
            <a:ext cx="1413277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9" name="Rectangle"/>
          <p:cNvSpPr/>
          <p:nvPr>
            <p:ph type="body" sz="quarter" idx="17"/>
          </p:nvPr>
        </p:nvSpPr>
        <p:spPr>
          <a:xfrm>
            <a:off x="3483864" y="4099995"/>
            <a:ext cx="2194612" cy="339031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50" name="Rectangle"/>
          <p:cNvSpPr/>
          <p:nvPr>
            <p:ph type="body" sz="quarter" idx="18"/>
          </p:nvPr>
        </p:nvSpPr>
        <p:spPr>
          <a:xfrm>
            <a:off x="3483864" y="4498106"/>
            <a:ext cx="2194612" cy="285441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51" name="Rectangle"/>
          <p:cNvSpPr/>
          <p:nvPr>
            <p:ph type="body" sz="quarter" idx="19"/>
          </p:nvPr>
        </p:nvSpPr>
        <p:spPr>
          <a:xfrm>
            <a:off x="3483864" y="4943993"/>
            <a:ext cx="2194612" cy="1102206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52" name="Line"/>
          <p:cNvSpPr/>
          <p:nvPr/>
        </p:nvSpPr>
        <p:spPr>
          <a:xfrm flipH="1">
            <a:off x="4204539" y="3978395"/>
            <a:ext cx="753261" cy="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3" name="Image"/>
          <p:cNvSpPr/>
          <p:nvPr>
            <p:ph type="pic" sz="quarter" idx="20"/>
          </p:nvPr>
        </p:nvSpPr>
        <p:spPr>
          <a:xfrm>
            <a:off x="6556009" y="1861259"/>
            <a:ext cx="1413277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4" name="Rectangle"/>
          <p:cNvSpPr/>
          <p:nvPr>
            <p:ph type="body" sz="quarter" idx="21"/>
          </p:nvPr>
        </p:nvSpPr>
        <p:spPr>
          <a:xfrm>
            <a:off x="6165343" y="4099995"/>
            <a:ext cx="2194612" cy="339031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55" name="Rectangle"/>
          <p:cNvSpPr/>
          <p:nvPr>
            <p:ph type="body" sz="quarter" idx="22"/>
          </p:nvPr>
        </p:nvSpPr>
        <p:spPr>
          <a:xfrm>
            <a:off x="6165343" y="4498106"/>
            <a:ext cx="2194612" cy="285441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56" name="Rectangle"/>
          <p:cNvSpPr/>
          <p:nvPr>
            <p:ph type="body" sz="quarter" idx="23"/>
          </p:nvPr>
        </p:nvSpPr>
        <p:spPr>
          <a:xfrm>
            <a:off x="6165343" y="4943993"/>
            <a:ext cx="2194612" cy="1102206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57" name="Line"/>
          <p:cNvSpPr/>
          <p:nvPr/>
        </p:nvSpPr>
        <p:spPr>
          <a:xfrm flipH="1">
            <a:off x="6886016" y="3978395"/>
            <a:ext cx="753261" cy="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8" name="Line"/>
          <p:cNvSpPr/>
          <p:nvPr/>
        </p:nvSpPr>
        <p:spPr>
          <a:xfrm>
            <a:off x="8518759" y="625958"/>
            <a:ext cx="5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9" name="Rectangle"/>
          <p:cNvSpPr/>
          <p:nvPr/>
        </p:nvSpPr>
        <p:spPr>
          <a:xfrm>
            <a:off x="0" y="6466113"/>
            <a:ext cx="9144000" cy="391891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60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61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4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Team - 5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0" name="Image"/>
          <p:cNvSpPr/>
          <p:nvPr>
            <p:ph type="pic" sz="quarter" idx="13"/>
          </p:nvPr>
        </p:nvSpPr>
        <p:spPr>
          <a:xfrm>
            <a:off x="403621" y="1808072"/>
            <a:ext cx="1376993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71" name="Body Level One…"/>
          <p:cNvSpPr txBox="1"/>
          <p:nvPr>
            <p:ph type="body" sz="quarter" idx="1"/>
          </p:nvPr>
        </p:nvSpPr>
        <p:spPr>
          <a:xfrm>
            <a:off x="403621" y="3856239"/>
            <a:ext cx="1376993" cy="33903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1pPr>
            <a:lvl2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2pPr>
            <a:lvl3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3pPr>
            <a:lvl4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4pPr>
            <a:lvl5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Rectangle"/>
          <p:cNvSpPr/>
          <p:nvPr>
            <p:ph type="body" sz="quarter" idx="14"/>
          </p:nvPr>
        </p:nvSpPr>
        <p:spPr>
          <a:xfrm>
            <a:off x="403621" y="4254351"/>
            <a:ext cx="1376993" cy="285441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73" name="Rectangle"/>
          <p:cNvSpPr/>
          <p:nvPr>
            <p:ph type="body" sz="quarter" idx="15"/>
          </p:nvPr>
        </p:nvSpPr>
        <p:spPr>
          <a:xfrm>
            <a:off x="403621" y="4700237"/>
            <a:ext cx="1376993" cy="1566754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74" name="Line"/>
          <p:cNvSpPr/>
          <p:nvPr/>
        </p:nvSpPr>
        <p:spPr>
          <a:xfrm flipH="1">
            <a:off x="715488" y="3734639"/>
            <a:ext cx="753262" cy="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5" name="Image"/>
          <p:cNvSpPr/>
          <p:nvPr>
            <p:ph type="pic" sz="quarter" idx="16"/>
          </p:nvPr>
        </p:nvSpPr>
        <p:spPr>
          <a:xfrm>
            <a:off x="2144453" y="1808072"/>
            <a:ext cx="1376994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76" name="Rectangle"/>
          <p:cNvSpPr/>
          <p:nvPr>
            <p:ph type="body" sz="quarter" idx="17"/>
          </p:nvPr>
        </p:nvSpPr>
        <p:spPr>
          <a:xfrm>
            <a:off x="2143561" y="3856239"/>
            <a:ext cx="1376994" cy="339031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77" name="Rectangle"/>
          <p:cNvSpPr/>
          <p:nvPr>
            <p:ph type="body" sz="quarter" idx="18"/>
          </p:nvPr>
        </p:nvSpPr>
        <p:spPr>
          <a:xfrm>
            <a:off x="2143561" y="4254351"/>
            <a:ext cx="1376994" cy="285441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78" name="Rectangle"/>
          <p:cNvSpPr/>
          <p:nvPr>
            <p:ph type="body" sz="quarter" idx="19"/>
          </p:nvPr>
        </p:nvSpPr>
        <p:spPr>
          <a:xfrm>
            <a:off x="2143561" y="4700237"/>
            <a:ext cx="1376994" cy="1566754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79" name="Line"/>
          <p:cNvSpPr/>
          <p:nvPr/>
        </p:nvSpPr>
        <p:spPr>
          <a:xfrm flipH="1">
            <a:off x="2455428" y="3734639"/>
            <a:ext cx="753261" cy="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0" name="Image"/>
          <p:cNvSpPr/>
          <p:nvPr>
            <p:ph type="pic" sz="quarter" idx="20"/>
          </p:nvPr>
        </p:nvSpPr>
        <p:spPr>
          <a:xfrm>
            <a:off x="3885288" y="1808072"/>
            <a:ext cx="1376994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1" name="Rectangle"/>
          <p:cNvSpPr/>
          <p:nvPr>
            <p:ph type="body" sz="quarter" idx="21"/>
          </p:nvPr>
        </p:nvSpPr>
        <p:spPr>
          <a:xfrm>
            <a:off x="3883504" y="3856239"/>
            <a:ext cx="1376994" cy="339031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82" name="Rectangle"/>
          <p:cNvSpPr/>
          <p:nvPr>
            <p:ph type="body" sz="quarter" idx="22"/>
          </p:nvPr>
        </p:nvSpPr>
        <p:spPr>
          <a:xfrm>
            <a:off x="3883504" y="4254351"/>
            <a:ext cx="1376994" cy="285441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83" name="Rectangle"/>
          <p:cNvSpPr/>
          <p:nvPr>
            <p:ph type="body" sz="quarter" idx="23"/>
          </p:nvPr>
        </p:nvSpPr>
        <p:spPr>
          <a:xfrm>
            <a:off x="3883504" y="4700237"/>
            <a:ext cx="1376994" cy="1566754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84" name="Line"/>
          <p:cNvSpPr/>
          <p:nvPr/>
        </p:nvSpPr>
        <p:spPr>
          <a:xfrm flipH="1">
            <a:off x="4195371" y="3734639"/>
            <a:ext cx="753261" cy="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5" name="Image"/>
          <p:cNvSpPr/>
          <p:nvPr>
            <p:ph type="pic" sz="quarter" idx="24"/>
          </p:nvPr>
        </p:nvSpPr>
        <p:spPr>
          <a:xfrm>
            <a:off x="5626124" y="1808072"/>
            <a:ext cx="1376994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6" name="Rectangle"/>
          <p:cNvSpPr/>
          <p:nvPr>
            <p:ph type="body" sz="quarter" idx="25"/>
          </p:nvPr>
        </p:nvSpPr>
        <p:spPr>
          <a:xfrm>
            <a:off x="5626124" y="3856239"/>
            <a:ext cx="1376994" cy="339031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87" name="Rectangle"/>
          <p:cNvSpPr/>
          <p:nvPr>
            <p:ph type="body" sz="quarter" idx="26"/>
          </p:nvPr>
        </p:nvSpPr>
        <p:spPr>
          <a:xfrm>
            <a:off x="5626124" y="4254351"/>
            <a:ext cx="1376994" cy="285441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88" name="Rectangle"/>
          <p:cNvSpPr/>
          <p:nvPr>
            <p:ph type="body" sz="quarter" idx="27"/>
          </p:nvPr>
        </p:nvSpPr>
        <p:spPr>
          <a:xfrm>
            <a:off x="5626124" y="4700237"/>
            <a:ext cx="1376994" cy="1566754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89" name="Line"/>
          <p:cNvSpPr/>
          <p:nvPr/>
        </p:nvSpPr>
        <p:spPr>
          <a:xfrm flipH="1">
            <a:off x="5937991" y="3734639"/>
            <a:ext cx="753261" cy="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0" name="Image"/>
          <p:cNvSpPr/>
          <p:nvPr>
            <p:ph type="pic" sz="quarter" idx="28"/>
          </p:nvPr>
        </p:nvSpPr>
        <p:spPr>
          <a:xfrm>
            <a:off x="7366958" y="1808072"/>
            <a:ext cx="1376996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91" name="Rectangle"/>
          <p:cNvSpPr/>
          <p:nvPr>
            <p:ph type="body" sz="quarter" idx="29"/>
          </p:nvPr>
        </p:nvSpPr>
        <p:spPr>
          <a:xfrm>
            <a:off x="7366958" y="3856239"/>
            <a:ext cx="1376996" cy="339031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92" name="Rectangle"/>
          <p:cNvSpPr/>
          <p:nvPr>
            <p:ph type="body" sz="quarter" idx="30"/>
          </p:nvPr>
        </p:nvSpPr>
        <p:spPr>
          <a:xfrm>
            <a:off x="7366958" y="4254351"/>
            <a:ext cx="1376996" cy="285441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93" name="Rectangle"/>
          <p:cNvSpPr/>
          <p:nvPr>
            <p:ph type="body" sz="quarter" idx="31"/>
          </p:nvPr>
        </p:nvSpPr>
        <p:spPr>
          <a:xfrm>
            <a:off x="7366958" y="4700237"/>
            <a:ext cx="1376996" cy="1566754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94" name="Line"/>
          <p:cNvSpPr/>
          <p:nvPr/>
        </p:nvSpPr>
        <p:spPr>
          <a:xfrm flipH="1">
            <a:off x="7678825" y="3734639"/>
            <a:ext cx="753261" cy="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5" name="Line"/>
          <p:cNvSpPr/>
          <p:nvPr/>
        </p:nvSpPr>
        <p:spPr>
          <a:xfrm>
            <a:off x="8518759" y="625958"/>
            <a:ext cx="5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6" name="Rectangle"/>
          <p:cNvSpPr/>
          <p:nvPr/>
        </p:nvSpPr>
        <p:spPr>
          <a:xfrm>
            <a:off x="0" y="6466113"/>
            <a:ext cx="9144000" cy="391891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97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98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4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abl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7" name="Body Level One…"/>
          <p:cNvSpPr txBox="1"/>
          <p:nvPr>
            <p:ph type="body" sz="half" idx="1"/>
          </p:nvPr>
        </p:nvSpPr>
        <p:spPr>
          <a:xfrm>
            <a:off x="5826814" y="1645670"/>
            <a:ext cx="2900503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ab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6" name="Body Level One…"/>
          <p:cNvSpPr txBox="1"/>
          <p:nvPr>
            <p:ph type="body" sz="half" idx="1"/>
          </p:nvPr>
        </p:nvSpPr>
        <p:spPr>
          <a:xfrm>
            <a:off x="398326" y="1639888"/>
            <a:ext cx="2900499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able –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5" name="Body Level One…"/>
          <p:cNvSpPr txBox="1"/>
          <p:nvPr>
            <p:ph type="body" sz="quarter" idx="1"/>
          </p:nvPr>
        </p:nvSpPr>
        <p:spPr>
          <a:xfrm>
            <a:off x="6765328" y="1639888"/>
            <a:ext cx="1978627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with Text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Text"/>
          <p:cNvSpPr txBox="1"/>
          <p:nvPr>
            <p:ph type="title"/>
          </p:nvPr>
        </p:nvSpPr>
        <p:spPr>
          <a:xfrm>
            <a:off x="399434" y="474009"/>
            <a:ext cx="7980186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4" name="Body Level One…"/>
          <p:cNvSpPr txBox="1"/>
          <p:nvPr>
            <p:ph type="body" sz="half" idx="1"/>
          </p:nvPr>
        </p:nvSpPr>
        <p:spPr>
          <a:xfrm>
            <a:off x="5833886" y="1639888"/>
            <a:ext cx="2900503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with Text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 Text"/>
          <p:cNvSpPr txBox="1"/>
          <p:nvPr>
            <p:ph type="title"/>
          </p:nvPr>
        </p:nvSpPr>
        <p:spPr>
          <a:xfrm>
            <a:off x="399434" y="474009"/>
            <a:ext cx="7980186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3" name="Body Level One…"/>
          <p:cNvSpPr txBox="1"/>
          <p:nvPr>
            <p:ph type="body" sz="half" idx="1"/>
          </p:nvPr>
        </p:nvSpPr>
        <p:spPr>
          <a:xfrm>
            <a:off x="398326" y="1639888"/>
            <a:ext cx="2900499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with Text –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itle Text"/>
          <p:cNvSpPr txBox="1"/>
          <p:nvPr>
            <p:ph type="title"/>
          </p:nvPr>
        </p:nvSpPr>
        <p:spPr>
          <a:xfrm>
            <a:off x="399434" y="474009"/>
            <a:ext cx="7980186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2" name="Body Level One…"/>
          <p:cNvSpPr txBox="1"/>
          <p:nvPr>
            <p:ph type="body" sz="quarter" idx="1"/>
          </p:nvPr>
        </p:nvSpPr>
        <p:spPr>
          <a:xfrm>
            <a:off x="6765328" y="1639888"/>
            <a:ext cx="1978627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WO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1" name="Body Level One…"/>
          <p:cNvSpPr txBox="1"/>
          <p:nvPr>
            <p:ph type="body" sz="quarter" idx="1"/>
          </p:nvPr>
        </p:nvSpPr>
        <p:spPr>
          <a:xfrm>
            <a:off x="418445" y="2873929"/>
            <a:ext cx="1768700" cy="31236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600"/>
            </a:lvl1pPr>
            <a:lvl2pPr marL="609600" indent="-152400">
              <a:lnSpc>
                <a:spcPct val="90000"/>
              </a:lnSpc>
              <a:buClrTx/>
              <a:buFontTx/>
              <a:defRPr sz="1600"/>
            </a:lvl2pPr>
            <a:lvl3pPr marL="1097280" indent="-182880">
              <a:lnSpc>
                <a:spcPct val="90000"/>
              </a:lnSpc>
              <a:buClrTx/>
              <a:buFontTx/>
              <a:defRPr sz="1600"/>
            </a:lvl3pPr>
            <a:lvl4pPr marL="1574800" indent="-203200">
              <a:lnSpc>
                <a:spcPct val="90000"/>
              </a:lnSpc>
              <a:buClrTx/>
              <a:buFontTx/>
              <a:defRPr sz="1600"/>
            </a:lvl4pPr>
            <a:lvl5pPr marL="2032000" indent="-203200">
              <a:lnSpc>
                <a:spcPct val="90000"/>
              </a:lnSpc>
              <a:buClrTx/>
              <a:buFontTx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2" name="Rectangle"/>
          <p:cNvSpPr/>
          <p:nvPr>
            <p:ph type="body" sz="quarter" idx="13"/>
          </p:nvPr>
        </p:nvSpPr>
        <p:spPr>
          <a:xfrm>
            <a:off x="2603305" y="2873928"/>
            <a:ext cx="1768702" cy="312365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3" name="Rectangle"/>
          <p:cNvSpPr/>
          <p:nvPr>
            <p:ph type="body" sz="quarter" idx="14"/>
          </p:nvPr>
        </p:nvSpPr>
        <p:spPr>
          <a:xfrm>
            <a:off x="4788165" y="2873928"/>
            <a:ext cx="1768702" cy="312365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4" name="Rectangle"/>
          <p:cNvSpPr/>
          <p:nvPr>
            <p:ph type="body" sz="quarter" idx="15"/>
          </p:nvPr>
        </p:nvSpPr>
        <p:spPr>
          <a:xfrm>
            <a:off x="6973027" y="2878138"/>
            <a:ext cx="1768702" cy="311944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5" name="Rectangle"/>
          <p:cNvSpPr/>
          <p:nvPr>
            <p:ph type="body" sz="quarter" idx="16"/>
          </p:nvPr>
        </p:nvSpPr>
        <p:spPr>
          <a:xfrm>
            <a:off x="418445" y="1985741"/>
            <a:ext cx="1768701" cy="6149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6" name="Rectangle"/>
          <p:cNvSpPr/>
          <p:nvPr>
            <p:ph type="body" sz="quarter" idx="17"/>
          </p:nvPr>
        </p:nvSpPr>
        <p:spPr>
          <a:xfrm>
            <a:off x="2599064" y="1985741"/>
            <a:ext cx="1768702" cy="6149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7" name="Rectangle"/>
          <p:cNvSpPr/>
          <p:nvPr>
            <p:ph type="body" sz="quarter" idx="18"/>
          </p:nvPr>
        </p:nvSpPr>
        <p:spPr>
          <a:xfrm>
            <a:off x="4779681" y="1990853"/>
            <a:ext cx="1768702" cy="6047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8" name="Rectangle"/>
          <p:cNvSpPr/>
          <p:nvPr>
            <p:ph type="body" sz="quarter" idx="19"/>
          </p:nvPr>
        </p:nvSpPr>
        <p:spPr>
          <a:xfrm>
            <a:off x="6960299" y="1988616"/>
            <a:ext cx="1783654" cy="60694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9" name="Line"/>
          <p:cNvSpPr/>
          <p:nvPr/>
        </p:nvSpPr>
        <p:spPr>
          <a:xfrm flipH="1">
            <a:off x="2401067" y="1985739"/>
            <a:ext cx="5" cy="4011839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0" name="Line"/>
          <p:cNvSpPr/>
          <p:nvPr/>
        </p:nvSpPr>
        <p:spPr>
          <a:xfrm>
            <a:off x="4571998" y="1985739"/>
            <a:ext cx="6728" cy="4011839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1" name="Line"/>
          <p:cNvSpPr/>
          <p:nvPr/>
        </p:nvSpPr>
        <p:spPr>
          <a:xfrm flipH="1">
            <a:off x="6753917" y="1985739"/>
            <a:ext cx="5" cy="4011839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2" name="Line"/>
          <p:cNvSpPr/>
          <p:nvPr/>
        </p:nvSpPr>
        <p:spPr>
          <a:xfrm>
            <a:off x="8518759" y="625958"/>
            <a:ext cx="5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3" name="Rectangle"/>
          <p:cNvSpPr/>
          <p:nvPr/>
        </p:nvSpPr>
        <p:spPr>
          <a:xfrm>
            <a:off x="0" y="6466113"/>
            <a:ext cx="9144000" cy="391891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374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375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4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ES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itle Text"/>
          <p:cNvSpPr txBox="1"/>
          <p:nvPr>
            <p:ph type="title"/>
          </p:nvPr>
        </p:nvSpPr>
        <p:spPr>
          <a:xfrm>
            <a:off x="402269" y="476719"/>
            <a:ext cx="6944795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4" name="Body Level One…"/>
          <p:cNvSpPr txBox="1"/>
          <p:nvPr>
            <p:ph type="body" sz="quarter" idx="1"/>
          </p:nvPr>
        </p:nvSpPr>
        <p:spPr>
          <a:xfrm>
            <a:off x="2496061" y="1882463"/>
            <a:ext cx="6245670" cy="76854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600"/>
            </a:lvl1pPr>
            <a:lvl2pPr marL="609600" indent="-152400">
              <a:lnSpc>
                <a:spcPct val="90000"/>
              </a:lnSpc>
              <a:buClrTx/>
              <a:buFontTx/>
              <a:defRPr sz="1600"/>
            </a:lvl2pPr>
            <a:lvl3pPr marL="1097280" indent="-182880">
              <a:lnSpc>
                <a:spcPct val="90000"/>
              </a:lnSpc>
              <a:buClrTx/>
              <a:buFontTx/>
              <a:defRPr sz="1600"/>
            </a:lvl3pPr>
            <a:lvl4pPr marL="1574800" indent="-203200">
              <a:lnSpc>
                <a:spcPct val="90000"/>
              </a:lnSpc>
              <a:buClrTx/>
              <a:buFontTx/>
              <a:defRPr sz="1600"/>
            </a:lvl4pPr>
            <a:lvl5pPr marL="2032000" indent="-203200">
              <a:lnSpc>
                <a:spcPct val="90000"/>
              </a:lnSpc>
              <a:buClrTx/>
              <a:buFontTx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5" name="Rectangle"/>
          <p:cNvSpPr/>
          <p:nvPr>
            <p:ph type="body" sz="quarter" idx="13"/>
          </p:nvPr>
        </p:nvSpPr>
        <p:spPr>
          <a:xfrm>
            <a:off x="418443" y="1887421"/>
            <a:ext cx="1824310" cy="768551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86" name="Rectangle"/>
          <p:cNvSpPr/>
          <p:nvPr>
            <p:ph type="body" sz="quarter" idx="14"/>
          </p:nvPr>
        </p:nvSpPr>
        <p:spPr>
          <a:xfrm>
            <a:off x="418443" y="3031842"/>
            <a:ext cx="1824310" cy="768550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87" name="Rectangle"/>
          <p:cNvSpPr/>
          <p:nvPr>
            <p:ph type="body" sz="quarter" idx="15"/>
          </p:nvPr>
        </p:nvSpPr>
        <p:spPr>
          <a:xfrm>
            <a:off x="418443" y="4176259"/>
            <a:ext cx="1824310" cy="768550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88" name="Rectangle"/>
          <p:cNvSpPr/>
          <p:nvPr>
            <p:ph type="body" sz="quarter" idx="16"/>
          </p:nvPr>
        </p:nvSpPr>
        <p:spPr>
          <a:xfrm>
            <a:off x="402268" y="5320679"/>
            <a:ext cx="1824310" cy="768550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89" name="Line"/>
          <p:cNvSpPr/>
          <p:nvPr/>
        </p:nvSpPr>
        <p:spPr>
          <a:xfrm flipH="1" flipV="1">
            <a:off x="418443" y="2847663"/>
            <a:ext cx="8323289" cy="5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0" name="Line"/>
          <p:cNvSpPr/>
          <p:nvPr/>
        </p:nvSpPr>
        <p:spPr>
          <a:xfrm flipH="1" flipV="1">
            <a:off x="418443" y="3999957"/>
            <a:ext cx="8323289" cy="5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1" name="Line"/>
          <p:cNvSpPr/>
          <p:nvPr/>
        </p:nvSpPr>
        <p:spPr>
          <a:xfrm flipH="1" flipV="1">
            <a:off x="418443" y="5137379"/>
            <a:ext cx="8323289" cy="5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2" name="Rectangle"/>
          <p:cNvSpPr/>
          <p:nvPr>
            <p:ph type="body" sz="quarter" idx="17"/>
          </p:nvPr>
        </p:nvSpPr>
        <p:spPr>
          <a:xfrm>
            <a:off x="2496060" y="3034756"/>
            <a:ext cx="6245674" cy="768550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93" name="Rectangle"/>
          <p:cNvSpPr/>
          <p:nvPr>
            <p:ph type="body" sz="quarter" idx="18"/>
          </p:nvPr>
        </p:nvSpPr>
        <p:spPr>
          <a:xfrm>
            <a:off x="2496060" y="4179906"/>
            <a:ext cx="6245674" cy="768549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94" name="Rectangle"/>
          <p:cNvSpPr/>
          <p:nvPr>
            <p:ph type="body" sz="quarter" idx="19"/>
          </p:nvPr>
        </p:nvSpPr>
        <p:spPr>
          <a:xfrm>
            <a:off x="2496060" y="5329959"/>
            <a:ext cx="6245674" cy="768549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95" name="Line"/>
          <p:cNvSpPr/>
          <p:nvPr/>
        </p:nvSpPr>
        <p:spPr>
          <a:xfrm>
            <a:off x="8518759" y="625958"/>
            <a:ext cx="5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6" name="Rectangle"/>
          <p:cNvSpPr/>
          <p:nvPr/>
        </p:nvSpPr>
        <p:spPr>
          <a:xfrm>
            <a:off x="0" y="6466113"/>
            <a:ext cx="9144000" cy="391891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397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398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4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>
              <a:alpha val="8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0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7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2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Gant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Table"/>
          <p:cNvGraphicFramePr/>
          <p:nvPr/>
        </p:nvGraphicFramePr>
        <p:xfrm>
          <a:off x="613317" y="1531933"/>
          <a:ext cx="8128421" cy="466976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76329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</a:tblGrid>
              <a:tr h="618332"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Jan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Feb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Mar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Apr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May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Jun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Jul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Aug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Sep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Oct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Nov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Dec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</a:tcPr>
                </a:tc>
              </a:tr>
              <a:tr h="4051429"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</a:tcPr>
                </a:tc>
              </a:tr>
            </a:tbl>
          </a:graphicData>
        </a:graphic>
      </p:graphicFrame>
      <p:sp>
        <p:nvSpPr>
          <p:cNvPr id="407" name="Title Text"/>
          <p:cNvSpPr txBox="1"/>
          <p:nvPr>
            <p:ph type="title"/>
          </p:nvPr>
        </p:nvSpPr>
        <p:spPr>
          <a:xfrm>
            <a:off x="402269" y="495867"/>
            <a:ext cx="7978542" cy="7685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8" name="Body Level One…"/>
          <p:cNvSpPr txBox="1"/>
          <p:nvPr>
            <p:ph type="body" sz="quarter" idx="1"/>
          </p:nvPr>
        </p:nvSpPr>
        <p:spPr>
          <a:xfrm>
            <a:off x="402269" y="2009905"/>
            <a:ext cx="533402" cy="25674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</a:defRPr>
            </a:lvl1pPr>
            <a:lvl2pPr marL="571500" indent="-1143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</a:defRPr>
            </a:lvl2pPr>
            <a:lvl3pPr marL="1051560" indent="-13716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</a:defRPr>
            </a:lvl3pPr>
            <a:lvl4pPr marL="1524000" indent="-1524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</a:defRPr>
            </a:lvl4pPr>
            <a:lvl5pPr marL="1981200" indent="-1524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9" name="Rectangle"/>
          <p:cNvSpPr/>
          <p:nvPr>
            <p:ph type="body" sz="quarter" idx="13"/>
          </p:nvPr>
        </p:nvSpPr>
        <p:spPr>
          <a:xfrm>
            <a:off x="1561170" y="3057175"/>
            <a:ext cx="2932772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0" name="Rectangle"/>
          <p:cNvSpPr/>
          <p:nvPr>
            <p:ph type="body" sz="quarter" idx="14"/>
          </p:nvPr>
        </p:nvSpPr>
        <p:spPr>
          <a:xfrm>
            <a:off x="402266" y="2531360"/>
            <a:ext cx="533407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1" name="Rectangle"/>
          <p:cNvSpPr/>
          <p:nvPr>
            <p:ph type="body" sz="quarter" idx="15"/>
          </p:nvPr>
        </p:nvSpPr>
        <p:spPr>
          <a:xfrm>
            <a:off x="3891776" y="3579402"/>
            <a:ext cx="2241396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2" name="Rectangle"/>
          <p:cNvSpPr/>
          <p:nvPr>
            <p:ph type="body" sz="quarter" idx="16"/>
          </p:nvPr>
        </p:nvSpPr>
        <p:spPr>
          <a:xfrm>
            <a:off x="402266" y="3052809"/>
            <a:ext cx="533407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3" name="Rectangle"/>
          <p:cNvSpPr/>
          <p:nvPr>
            <p:ph type="body" sz="quarter" idx="17"/>
          </p:nvPr>
        </p:nvSpPr>
        <p:spPr>
          <a:xfrm>
            <a:off x="2445022" y="4107362"/>
            <a:ext cx="5277199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4" name="Rectangle"/>
          <p:cNvSpPr/>
          <p:nvPr>
            <p:ph type="body" sz="quarter" idx="18"/>
          </p:nvPr>
        </p:nvSpPr>
        <p:spPr>
          <a:xfrm>
            <a:off x="402266" y="3574264"/>
            <a:ext cx="533407" cy="256733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5" name="Rectangle"/>
          <p:cNvSpPr/>
          <p:nvPr>
            <p:ph type="body" sz="quarter" idx="19"/>
          </p:nvPr>
        </p:nvSpPr>
        <p:spPr>
          <a:xfrm>
            <a:off x="4666784" y="4617168"/>
            <a:ext cx="3624152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6" name="Rectangle"/>
          <p:cNvSpPr/>
          <p:nvPr>
            <p:ph type="body" sz="quarter" idx="20"/>
          </p:nvPr>
        </p:nvSpPr>
        <p:spPr>
          <a:xfrm>
            <a:off x="402266" y="4095715"/>
            <a:ext cx="533407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7" name="Rectangle"/>
          <p:cNvSpPr/>
          <p:nvPr>
            <p:ph type="body" sz="quarter" idx="21"/>
          </p:nvPr>
        </p:nvSpPr>
        <p:spPr>
          <a:xfrm>
            <a:off x="1561167" y="5138620"/>
            <a:ext cx="3999733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8" name="Rectangle"/>
          <p:cNvSpPr/>
          <p:nvPr>
            <p:ph type="body" sz="quarter" idx="22"/>
          </p:nvPr>
        </p:nvSpPr>
        <p:spPr>
          <a:xfrm>
            <a:off x="402266" y="5660073"/>
            <a:ext cx="533407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9" name="Rectangle"/>
          <p:cNvSpPr/>
          <p:nvPr>
            <p:ph type="body" sz="quarter" idx="23"/>
          </p:nvPr>
        </p:nvSpPr>
        <p:spPr>
          <a:xfrm>
            <a:off x="3451302" y="5660073"/>
            <a:ext cx="4839634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0" name="Rectangle"/>
          <p:cNvSpPr/>
          <p:nvPr>
            <p:ph type="body" sz="quarter" idx="24"/>
          </p:nvPr>
        </p:nvSpPr>
        <p:spPr>
          <a:xfrm>
            <a:off x="402266" y="4617168"/>
            <a:ext cx="533407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1" name="Rectangle"/>
          <p:cNvSpPr/>
          <p:nvPr>
            <p:ph type="body" sz="quarter" idx="25"/>
          </p:nvPr>
        </p:nvSpPr>
        <p:spPr>
          <a:xfrm>
            <a:off x="402266" y="5138620"/>
            <a:ext cx="533407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2" name="Rectangle"/>
          <p:cNvSpPr/>
          <p:nvPr>
            <p:ph type="body" sz="quarter" idx="26"/>
          </p:nvPr>
        </p:nvSpPr>
        <p:spPr>
          <a:xfrm>
            <a:off x="2564780" y="2544220"/>
            <a:ext cx="4243040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3" name="Rectangle"/>
          <p:cNvSpPr/>
          <p:nvPr>
            <p:ph type="body" sz="quarter" idx="27"/>
          </p:nvPr>
        </p:nvSpPr>
        <p:spPr>
          <a:xfrm>
            <a:off x="1401267" y="2016692"/>
            <a:ext cx="3207974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4" name="Line"/>
          <p:cNvSpPr/>
          <p:nvPr/>
        </p:nvSpPr>
        <p:spPr>
          <a:xfrm>
            <a:off x="8518759" y="625958"/>
            <a:ext cx="5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5" name="Rectangle"/>
          <p:cNvSpPr/>
          <p:nvPr/>
        </p:nvSpPr>
        <p:spPr>
          <a:xfrm>
            <a:off x="0" y="6466113"/>
            <a:ext cx="9144000" cy="391891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26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427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4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6" name="Line"/>
          <p:cNvSpPr/>
          <p:nvPr/>
        </p:nvSpPr>
        <p:spPr>
          <a:xfrm>
            <a:off x="8518759" y="625958"/>
            <a:ext cx="5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cts - Sepa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Body Level One…"/>
          <p:cNvSpPr txBox="1"/>
          <p:nvPr>
            <p:ph type="body" sz="quarter" idx="1"/>
          </p:nvPr>
        </p:nvSpPr>
        <p:spPr>
          <a:xfrm>
            <a:off x="401571" y="5841107"/>
            <a:ext cx="2565700" cy="173935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6" name="Rectangle"/>
          <p:cNvSpPr/>
          <p:nvPr>
            <p:ph type="body" sz="quarter" idx="13"/>
          </p:nvPr>
        </p:nvSpPr>
        <p:spPr>
          <a:xfrm>
            <a:off x="401571" y="2442410"/>
            <a:ext cx="2565700" cy="3420001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/>
          </a:p>
        </p:txBody>
      </p:sp>
      <p:sp>
        <p:nvSpPr>
          <p:cNvPr id="447" name="Rectangle"/>
          <p:cNvSpPr/>
          <p:nvPr>
            <p:ph type="body" sz="quarter" idx="14"/>
          </p:nvPr>
        </p:nvSpPr>
        <p:spPr>
          <a:xfrm>
            <a:off x="401571" y="1652334"/>
            <a:ext cx="2565700" cy="790079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/>
          </a:p>
        </p:txBody>
      </p:sp>
      <p:sp>
        <p:nvSpPr>
          <p:cNvPr id="448" name="Rectangle"/>
          <p:cNvSpPr/>
          <p:nvPr>
            <p:ph type="body" sz="quarter" idx="15"/>
          </p:nvPr>
        </p:nvSpPr>
        <p:spPr>
          <a:xfrm>
            <a:off x="3292021" y="1652334"/>
            <a:ext cx="2565704" cy="790079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/>
          </a:p>
        </p:txBody>
      </p:sp>
      <p:sp>
        <p:nvSpPr>
          <p:cNvPr id="449" name="Rectangle"/>
          <p:cNvSpPr/>
          <p:nvPr>
            <p:ph type="body" sz="quarter" idx="16"/>
          </p:nvPr>
        </p:nvSpPr>
        <p:spPr>
          <a:xfrm>
            <a:off x="6178946" y="1652334"/>
            <a:ext cx="2565705" cy="790079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/>
          </a:p>
        </p:txBody>
      </p:sp>
      <p:sp>
        <p:nvSpPr>
          <p:cNvPr id="450" name="Rectangle"/>
          <p:cNvSpPr/>
          <p:nvPr>
            <p:ph type="body" sz="quarter" idx="17"/>
          </p:nvPr>
        </p:nvSpPr>
        <p:spPr>
          <a:xfrm>
            <a:off x="3292021" y="5841107"/>
            <a:ext cx="2565704" cy="173935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91440" indent="-91440" defTabSz="365760">
              <a:spcBef>
                <a:spcPts val="400"/>
              </a:spcBef>
              <a:defRPr sz="960"/>
            </a:pPr>
          </a:p>
        </p:txBody>
      </p:sp>
      <p:sp>
        <p:nvSpPr>
          <p:cNvPr id="451" name="Rectangle"/>
          <p:cNvSpPr/>
          <p:nvPr>
            <p:ph type="body" sz="quarter" idx="18"/>
          </p:nvPr>
        </p:nvSpPr>
        <p:spPr>
          <a:xfrm>
            <a:off x="6178946" y="5841107"/>
            <a:ext cx="2565705" cy="173935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91440" indent="-91440" defTabSz="365760">
              <a:spcBef>
                <a:spcPts val="400"/>
              </a:spcBef>
              <a:defRPr sz="960"/>
            </a:pPr>
          </a:p>
        </p:txBody>
      </p:sp>
      <p:sp>
        <p:nvSpPr>
          <p:cNvPr id="452" name="Rectangle"/>
          <p:cNvSpPr/>
          <p:nvPr>
            <p:ph type="body" sz="quarter" idx="19"/>
          </p:nvPr>
        </p:nvSpPr>
        <p:spPr>
          <a:xfrm>
            <a:off x="3292021" y="2442409"/>
            <a:ext cx="2565704" cy="3420005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/>
          </a:p>
        </p:txBody>
      </p:sp>
      <p:sp>
        <p:nvSpPr>
          <p:cNvPr id="453" name="Rectangle"/>
          <p:cNvSpPr/>
          <p:nvPr>
            <p:ph type="body" sz="quarter" idx="20"/>
          </p:nvPr>
        </p:nvSpPr>
        <p:spPr>
          <a:xfrm>
            <a:off x="6178946" y="2442409"/>
            <a:ext cx="2565705" cy="3420005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/>
          </a:p>
        </p:txBody>
      </p:sp>
      <p:sp>
        <p:nvSpPr>
          <p:cNvPr id="4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acts - 4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roup"/>
          <p:cNvGrpSpPr/>
          <p:nvPr/>
        </p:nvGrpSpPr>
        <p:grpSpPr>
          <a:xfrm>
            <a:off x="407186" y="1665283"/>
            <a:ext cx="4223749" cy="2052009"/>
            <a:chOff x="-1" y="-1"/>
            <a:chExt cx="4223747" cy="2052007"/>
          </a:xfrm>
        </p:grpSpPr>
        <p:sp>
          <p:nvSpPr>
            <p:cNvPr id="461" name="Rectangle"/>
            <p:cNvSpPr/>
            <p:nvPr/>
          </p:nvSpPr>
          <p:spPr>
            <a:xfrm>
              <a:off x="-2" y="-2"/>
              <a:ext cx="4073221" cy="2052009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62" name="Triangle"/>
            <p:cNvSpPr/>
            <p:nvPr/>
          </p:nvSpPr>
          <p:spPr>
            <a:xfrm rot="5400000">
              <a:off x="4018525" y="266939"/>
              <a:ext cx="252005" cy="158439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grpSp>
        <p:nvGrpSpPr>
          <p:cNvPr id="466" name="Group"/>
          <p:cNvGrpSpPr/>
          <p:nvPr/>
        </p:nvGrpSpPr>
        <p:grpSpPr>
          <a:xfrm>
            <a:off x="4670738" y="1665281"/>
            <a:ext cx="4073217" cy="2247818"/>
            <a:chOff x="0" y="0"/>
            <a:chExt cx="4073216" cy="2247817"/>
          </a:xfrm>
        </p:grpSpPr>
        <p:sp>
          <p:nvSpPr>
            <p:cNvPr id="464" name="Rectangle"/>
            <p:cNvSpPr/>
            <p:nvPr/>
          </p:nvSpPr>
          <p:spPr>
            <a:xfrm>
              <a:off x="-1" y="-1"/>
              <a:ext cx="4073217" cy="205904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65" name="Triangle"/>
            <p:cNvSpPr/>
            <p:nvPr/>
          </p:nvSpPr>
          <p:spPr>
            <a:xfrm rot="10800000">
              <a:off x="3697384" y="2042872"/>
              <a:ext cx="187921" cy="204945"/>
            </a:xfrm>
            <a:prstGeom prst="triangl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grpSp>
        <p:nvGrpSpPr>
          <p:cNvPr id="469" name="Group"/>
          <p:cNvGrpSpPr/>
          <p:nvPr/>
        </p:nvGrpSpPr>
        <p:grpSpPr>
          <a:xfrm>
            <a:off x="407193" y="3749587"/>
            <a:ext cx="4073219" cy="2287966"/>
            <a:chOff x="0" y="0"/>
            <a:chExt cx="4073218" cy="2287965"/>
          </a:xfrm>
        </p:grpSpPr>
        <p:sp>
          <p:nvSpPr>
            <p:cNvPr id="467" name="Rectangle"/>
            <p:cNvSpPr/>
            <p:nvPr/>
          </p:nvSpPr>
          <p:spPr>
            <a:xfrm rot="10800000">
              <a:off x="0" y="192139"/>
              <a:ext cx="4073219" cy="2095826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68" name="Triangle"/>
            <p:cNvSpPr/>
            <p:nvPr/>
          </p:nvSpPr>
          <p:spPr>
            <a:xfrm>
              <a:off x="187914" y="0"/>
              <a:ext cx="187920" cy="208603"/>
            </a:xfrm>
            <a:prstGeom prst="triangl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4523215" y="3939981"/>
            <a:ext cx="4220740" cy="2097572"/>
            <a:chOff x="-1" y="-1"/>
            <a:chExt cx="4220738" cy="2097570"/>
          </a:xfrm>
        </p:grpSpPr>
        <p:sp>
          <p:nvSpPr>
            <p:cNvPr id="470" name="Rectangle"/>
            <p:cNvSpPr/>
            <p:nvPr/>
          </p:nvSpPr>
          <p:spPr>
            <a:xfrm rot="10800000">
              <a:off x="147518" y="-1"/>
              <a:ext cx="4073220" cy="209757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71" name="Triangle"/>
            <p:cNvSpPr/>
            <p:nvPr/>
          </p:nvSpPr>
          <p:spPr>
            <a:xfrm rot="16200000">
              <a:off x="-49585" y="1664507"/>
              <a:ext cx="257604" cy="158437"/>
            </a:xfrm>
            <a:prstGeom prst="triangl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sp>
        <p:nvSpPr>
          <p:cNvPr id="47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74" name="Body Level One…"/>
          <p:cNvSpPr txBox="1"/>
          <p:nvPr>
            <p:ph type="body" sz="quarter" idx="1"/>
          </p:nvPr>
        </p:nvSpPr>
        <p:spPr>
          <a:xfrm>
            <a:off x="736710" y="2024620"/>
            <a:ext cx="3414177" cy="133333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5" name="Rectangle"/>
          <p:cNvSpPr/>
          <p:nvPr>
            <p:ph type="body" sz="quarter" idx="13"/>
          </p:nvPr>
        </p:nvSpPr>
        <p:spPr>
          <a:xfrm>
            <a:off x="5000257" y="2024619"/>
            <a:ext cx="3414177" cy="1333341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76" name="Rectangle"/>
          <p:cNvSpPr/>
          <p:nvPr>
            <p:ph type="body" sz="quarter" idx="14"/>
          </p:nvPr>
        </p:nvSpPr>
        <p:spPr>
          <a:xfrm>
            <a:off x="736708" y="4344877"/>
            <a:ext cx="3414180" cy="1333339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77" name="Rectangle"/>
          <p:cNvSpPr/>
          <p:nvPr>
            <p:ph type="body" sz="quarter" idx="15"/>
          </p:nvPr>
        </p:nvSpPr>
        <p:spPr>
          <a:xfrm>
            <a:off x="5000257" y="4344877"/>
            <a:ext cx="3414177" cy="1333339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78" name="Line"/>
          <p:cNvSpPr/>
          <p:nvPr/>
        </p:nvSpPr>
        <p:spPr>
          <a:xfrm>
            <a:off x="8518759" y="625958"/>
            <a:ext cx="5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79" name="Rectangle"/>
          <p:cNvSpPr/>
          <p:nvPr/>
        </p:nvSpPr>
        <p:spPr>
          <a:xfrm>
            <a:off x="0" y="6466113"/>
            <a:ext cx="9144000" cy="391891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80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481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4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acts - 3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roup"/>
          <p:cNvGrpSpPr/>
          <p:nvPr/>
        </p:nvGrpSpPr>
        <p:grpSpPr>
          <a:xfrm>
            <a:off x="407186" y="1665283"/>
            <a:ext cx="4223752" cy="2052009"/>
            <a:chOff x="0" y="-1"/>
            <a:chExt cx="4223750" cy="2052007"/>
          </a:xfrm>
        </p:grpSpPr>
        <p:sp>
          <p:nvSpPr>
            <p:cNvPr id="489" name="Rectangle"/>
            <p:cNvSpPr/>
            <p:nvPr/>
          </p:nvSpPr>
          <p:spPr>
            <a:xfrm>
              <a:off x="-1" y="-2"/>
              <a:ext cx="4073223" cy="2052009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90" name="Triangle"/>
            <p:cNvSpPr/>
            <p:nvPr/>
          </p:nvSpPr>
          <p:spPr>
            <a:xfrm rot="5400000">
              <a:off x="4018528" y="1585995"/>
              <a:ext cx="252007" cy="158438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grpSp>
        <p:nvGrpSpPr>
          <p:cNvPr id="494" name="Group"/>
          <p:cNvGrpSpPr/>
          <p:nvPr/>
        </p:nvGrpSpPr>
        <p:grpSpPr>
          <a:xfrm>
            <a:off x="4670738" y="1665281"/>
            <a:ext cx="4073217" cy="2247818"/>
            <a:chOff x="0" y="0"/>
            <a:chExt cx="4073216" cy="2247817"/>
          </a:xfrm>
        </p:grpSpPr>
        <p:sp>
          <p:nvSpPr>
            <p:cNvPr id="492" name="Rectangle"/>
            <p:cNvSpPr/>
            <p:nvPr/>
          </p:nvSpPr>
          <p:spPr>
            <a:xfrm>
              <a:off x="-1" y="-1"/>
              <a:ext cx="4073217" cy="205904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93" name="Triangle"/>
            <p:cNvSpPr/>
            <p:nvPr/>
          </p:nvSpPr>
          <p:spPr>
            <a:xfrm rot="10800000">
              <a:off x="190336" y="2042872"/>
              <a:ext cx="187920" cy="204945"/>
            </a:xfrm>
            <a:prstGeom prst="triangl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sp>
        <p:nvSpPr>
          <p:cNvPr id="495" name="Rectangle"/>
          <p:cNvSpPr/>
          <p:nvPr/>
        </p:nvSpPr>
        <p:spPr>
          <a:xfrm rot="10800000">
            <a:off x="2598770" y="3985545"/>
            <a:ext cx="4073212" cy="2052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7" name="Body Level One…"/>
          <p:cNvSpPr txBox="1"/>
          <p:nvPr>
            <p:ph type="body" sz="quarter" idx="1"/>
          </p:nvPr>
        </p:nvSpPr>
        <p:spPr>
          <a:xfrm>
            <a:off x="736710" y="2024620"/>
            <a:ext cx="3414177" cy="133333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8" name="Rectangle"/>
          <p:cNvSpPr/>
          <p:nvPr>
            <p:ph type="body" sz="quarter" idx="13"/>
          </p:nvPr>
        </p:nvSpPr>
        <p:spPr>
          <a:xfrm>
            <a:off x="5000257" y="2024619"/>
            <a:ext cx="3414177" cy="1333341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99" name="Rectangle"/>
          <p:cNvSpPr/>
          <p:nvPr>
            <p:ph type="body" sz="quarter" idx="14"/>
          </p:nvPr>
        </p:nvSpPr>
        <p:spPr>
          <a:xfrm>
            <a:off x="2928285" y="4344877"/>
            <a:ext cx="3414181" cy="1333339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500" name="Triangle"/>
          <p:cNvSpPr/>
          <p:nvPr/>
        </p:nvSpPr>
        <p:spPr>
          <a:xfrm>
            <a:off x="4094498" y="3779737"/>
            <a:ext cx="189005" cy="211245"/>
          </a:xfrm>
          <a:prstGeom prst="triangl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01" name="Line"/>
          <p:cNvSpPr/>
          <p:nvPr/>
        </p:nvSpPr>
        <p:spPr>
          <a:xfrm>
            <a:off x="8518759" y="625958"/>
            <a:ext cx="5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2" name="Rectangle"/>
          <p:cNvSpPr/>
          <p:nvPr/>
        </p:nvSpPr>
        <p:spPr>
          <a:xfrm>
            <a:off x="0" y="6466113"/>
            <a:ext cx="9144000" cy="391891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03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504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4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cts - 1 Important + 2 Min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3" name="Body Level One…"/>
          <p:cNvSpPr txBox="1"/>
          <p:nvPr>
            <p:ph type="body" sz="half" idx="1"/>
          </p:nvPr>
        </p:nvSpPr>
        <p:spPr>
          <a:xfrm>
            <a:off x="401571" y="1652338"/>
            <a:ext cx="4170430" cy="4362704"/>
          </a:xfrm>
          <a:prstGeom prst="rect">
            <a:avLst/>
          </a:prstGeom>
          <a:solidFill>
            <a:schemeClr val="accent1"/>
          </a:solidFill>
        </p:spPr>
        <p:txBody>
          <a:bodyPr lIns="279400" tIns="279400" rIns="279400" bIns="279400"/>
          <a:lstStyle>
            <a:lvl1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4" name="Rectangle"/>
          <p:cNvSpPr/>
          <p:nvPr>
            <p:ph type="body" sz="quarter" idx="13"/>
          </p:nvPr>
        </p:nvSpPr>
        <p:spPr>
          <a:xfrm>
            <a:off x="4827670" y="1652338"/>
            <a:ext cx="3913271" cy="2089489"/>
          </a:xfrm>
          <a:prstGeom prst="rect">
            <a:avLst/>
          </a:prstGeom>
          <a:solidFill>
            <a:srgbClr val="C7E4CE"/>
          </a:solidFill>
        </p:spPr>
        <p:txBody>
          <a:bodyPr lIns="279400" tIns="279400" rIns="279400" bIns="279400"/>
          <a:lstStyle/>
          <a:p>
            <a:pPr/>
          </a:p>
        </p:txBody>
      </p:sp>
      <p:sp>
        <p:nvSpPr>
          <p:cNvPr id="515" name="Rectangle"/>
          <p:cNvSpPr/>
          <p:nvPr>
            <p:ph type="body" sz="quarter" idx="14"/>
          </p:nvPr>
        </p:nvSpPr>
        <p:spPr>
          <a:xfrm>
            <a:off x="4827670" y="3925554"/>
            <a:ext cx="3913271" cy="2089489"/>
          </a:xfrm>
          <a:prstGeom prst="rect">
            <a:avLst/>
          </a:prstGeom>
          <a:solidFill>
            <a:srgbClr val="DDD5C2"/>
          </a:solidFill>
        </p:spPr>
        <p:txBody>
          <a:bodyPr lIns="279400" tIns="279400" rIns="279400" bIns="279400"/>
          <a:lstStyle/>
          <a:p>
            <a:pPr/>
          </a:p>
        </p:txBody>
      </p:sp>
      <p:sp>
        <p:nvSpPr>
          <p:cNvPr id="516" name="Rectangle"/>
          <p:cNvSpPr/>
          <p:nvPr>
            <p:ph type="body" sz="quarter" idx="15"/>
          </p:nvPr>
        </p:nvSpPr>
        <p:spPr>
          <a:xfrm>
            <a:off x="399600" y="5885727"/>
            <a:ext cx="4172400" cy="173935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91440" indent="-91440" defTabSz="365760">
              <a:spcBef>
                <a:spcPts val="400"/>
              </a:spcBef>
              <a:defRPr sz="960"/>
            </a:pPr>
          </a:p>
        </p:txBody>
      </p:sp>
      <p:sp>
        <p:nvSpPr>
          <p:cNvPr id="5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cts - 1 Important + 2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5" name="Circle"/>
          <p:cNvSpPr/>
          <p:nvPr/>
        </p:nvSpPr>
        <p:spPr>
          <a:xfrm>
            <a:off x="472635" y="2193726"/>
            <a:ext cx="3258749" cy="325874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26" name="Line"/>
          <p:cNvSpPr/>
          <p:nvPr/>
        </p:nvSpPr>
        <p:spPr>
          <a:xfrm>
            <a:off x="3094670" y="4864741"/>
            <a:ext cx="3686603" cy="5"/>
          </a:xfrm>
          <a:prstGeom prst="line">
            <a:avLst/>
          </a:prstGeom>
          <a:ln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7" name="Line"/>
          <p:cNvSpPr/>
          <p:nvPr/>
        </p:nvSpPr>
        <p:spPr>
          <a:xfrm>
            <a:off x="3365239" y="2908418"/>
            <a:ext cx="1506387" cy="5"/>
          </a:xfrm>
          <a:prstGeom prst="line">
            <a:avLst/>
          </a:prstGeom>
          <a:ln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8" name="Circle"/>
          <p:cNvSpPr/>
          <p:nvPr/>
        </p:nvSpPr>
        <p:spPr>
          <a:xfrm>
            <a:off x="4617851" y="2017464"/>
            <a:ext cx="1781917" cy="1781919"/>
          </a:xfrm>
          <a:prstGeom prst="ellipse">
            <a:avLst/>
          </a:prstGeom>
          <a:solidFill>
            <a:srgbClr val="CCE5D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29" name="Circle"/>
          <p:cNvSpPr/>
          <p:nvPr/>
        </p:nvSpPr>
        <p:spPr>
          <a:xfrm>
            <a:off x="6624490" y="3919034"/>
            <a:ext cx="1781919" cy="1781919"/>
          </a:xfrm>
          <a:prstGeom prst="ellipse">
            <a:avLst/>
          </a:prstGeom>
          <a:solidFill>
            <a:srgbClr val="CCE5D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30" name="Body Level One…"/>
          <p:cNvSpPr txBox="1"/>
          <p:nvPr>
            <p:ph type="body" sz="quarter" idx="1"/>
          </p:nvPr>
        </p:nvSpPr>
        <p:spPr>
          <a:xfrm>
            <a:off x="819661" y="2540748"/>
            <a:ext cx="2564697" cy="256470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4pPr>
            <a:lvl5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UAB Fact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53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Rectangle"/>
          <p:cNvSpPr/>
          <p:nvPr/>
        </p:nvSpPr>
        <p:spPr>
          <a:xfrm>
            <a:off x="571499" y="1781990"/>
            <a:ext cx="7942458" cy="41110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41" name="Body Level One…"/>
          <p:cNvSpPr txBox="1"/>
          <p:nvPr>
            <p:ph type="body" sz="half" idx="1"/>
          </p:nvPr>
        </p:nvSpPr>
        <p:spPr>
          <a:xfrm>
            <a:off x="928338" y="2196775"/>
            <a:ext cx="7228780" cy="328152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42" name="image1.png" descr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574" y="928010"/>
            <a:ext cx="4734563" cy="416817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2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UAB Fact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Body Level One…"/>
          <p:cNvSpPr txBox="1"/>
          <p:nvPr>
            <p:ph type="body" idx="1"/>
          </p:nvPr>
        </p:nvSpPr>
        <p:spPr>
          <a:xfrm>
            <a:off x="575072" y="2256918"/>
            <a:ext cx="7987904" cy="35714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51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578605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2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UAB Fact 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image9.jpeg" descr="image9.jpeg"/>
          <p:cNvPicPr>
            <a:picLocks noChangeAspect="1"/>
          </p:cNvPicPr>
          <p:nvPr/>
        </p:nvPicPr>
        <p:blipFill>
          <a:blip r:embed="rId2">
            <a:extLst/>
          </a:blip>
          <a:srcRect l="3878" t="17398" r="0" b="1433"/>
          <a:stretch>
            <a:fillRect/>
          </a:stretch>
        </p:blipFill>
        <p:spPr>
          <a:xfrm>
            <a:off x="0" y="-2"/>
            <a:ext cx="9144000" cy="6858005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Body Level One…"/>
          <p:cNvSpPr txBox="1"/>
          <p:nvPr>
            <p:ph type="body" idx="1"/>
          </p:nvPr>
        </p:nvSpPr>
        <p:spPr>
          <a:xfrm>
            <a:off x="575072" y="1573212"/>
            <a:ext cx="7938884" cy="4303715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txBody>
          <a:bodyPr lIns="468000" tIns="468000" rIns="468000" bIns="468000"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1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2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Gradient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36000">
                <a:srgbClr val="006241"/>
              </a:gs>
              <a:gs pos="70000">
                <a:srgbClr val="328A5E">
                  <a:alpha val="78000"/>
                </a:srgbClr>
              </a:gs>
            </a:gsLst>
            <a:lin ang="18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1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pic>
        <p:nvPicPr>
          <p:cNvPr id="5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7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62000" y="1830596"/>
            <a:ext cx="6762750" cy="24112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2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69" name="”"/>
          <p:cNvSpPr txBox="1"/>
          <p:nvPr/>
        </p:nvSpPr>
        <p:spPr>
          <a:xfrm>
            <a:off x="7960659" y="4013429"/>
            <a:ext cx="532643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70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71" name="Body Level One…"/>
          <p:cNvSpPr txBox="1"/>
          <p:nvPr>
            <p:ph type="body" sz="quarter" idx="1"/>
          </p:nvPr>
        </p:nvSpPr>
        <p:spPr>
          <a:xfrm>
            <a:off x="1143000" y="4834373"/>
            <a:ext cx="6858001" cy="54451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2" name="Title Text"/>
          <p:cNvSpPr txBox="1"/>
          <p:nvPr>
            <p:ph type="title"/>
          </p:nvPr>
        </p:nvSpPr>
        <p:spPr>
          <a:xfrm>
            <a:off x="1139428" y="2355269"/>
            <a:ext cx="6858001" cy="1854267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3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2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1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58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”"/>
          <p:cNvSpPr txBox="1"/>
          <p:nvPr/>
        </p:nvSpPr>
        <p:spPr>
          <a:xfrm>
            <a:off x="7960659" y="4013429"/>
            <a:ext cx="532643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83" name="Body Level One…"/>
          <p:cNvSpPr txBox="1"/>
          <p:nvPr>
            <p:ph type="body" sz="quarter" idx="1"/>
          </p:nvPr>
        </p:nvSpPr>
        <p:spPr>
          <a:xfrm>
            <a:off x="1143000" y="4834373"/>
            <a:ext cx="6858001" cy="54451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4" name="Title Text"/>
          <p:cNvSpPr txBox="1"/>
          <p:nvPr>
            <p:ph type="title"/>
          </p:nvPr>
        </p:nvSpPr>
        <p:spPr>
          <a:xfrm>
            <a:off x="1139428" y="2355269"/>
            <a:ext cx="6858001" cy="1854267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5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86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2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1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>
              <a:alpha val="8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94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595" name="”"/>
          <p:cNvSpPr txBox="1"/>
          <p:nvPr/>
        </p:nvSpPr>
        <p:spPr>
          <a:xfrm>
            <a:off x="7960659" y="4013429"/>
            <a:ext cx="532643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96" name="Body Level One…"/>
          <p:cNvSpPr txBox="1"/>
          <p:nvPr>
            <p:ph type="body" sz="quarter" idx="1"/>
          </p:nvPr>
        </p:nvSpPr>
        <p:spPr>
          <a:xfrm>
            <a:off x="1143000" y="4834373"/>
            <a:ext cx="6858001" cy="54451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7" name="Title Text"/>
          <p:cNvSpPr txBox="1"/>
          <p:nvPr>
            <p:ph type="title"/>
          </p:nvPr>
        </p:nvSpPr>
        <p:spPr>
          <a:xfrm>
            <a:off x="1139428" y="2355269"/>
            <a:ext cx="6858001" cy="1854267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8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99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2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07" name="”"/>
          <p:cNvSpPr txBox="1"/>
          <p:nvPr/>
        </p:nvSpPr>
        <p:spPr>
          <a:xfrm>
            <a:off x="7960659" y="4013429"/>
            <a:ext cx="532643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608" name="Body Level One…"/>
          <p:cNvSpPr txBox="1"/>
          <p:nvPr>
            <p:ph type="body" sz="quarter" idx="1"/>
          </p:nvPr>
        </p:nvSpPr>
        <p:spPr>
          <a:xfrm>
            <a:off x="1143000" y="4825905"/>
            <a:ext cx="6858000" cy="54451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Title Text"/>
          <p:cNvSpPr txBox="1"/>
          <p:nvPr>
            <p:ph type="title"/>
          </p:nvPr>
        </p:nvSpPr>
        <p:spPr>
          <a:xfrm>
            <a:off x="1139428" y="2355269"/>
            <a:ext cx="6858001" cy="1854267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10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611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2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2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61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”"/>
          <p:cNvSpPr txBox="1"/>
          <p:nvPr/>
        </p:nvSpPr>
        <p:spPr>
          <a:xfrm>
            <a:off x="7960659" y="4013429"/>
            <a:ext cx="532643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621" name="Body Level One…"/>
          <p:cNvSpPr txBox="1"/>
          <p:nvPr>
            <p:ph type="body" sz="quarter" idx="1"/>
          </p:nvPr>
        </p:nvSpPr>
        <p:spPr>
          <a:xfrm>
            <a:off x="1143000" y="4825905"/>
            <a:ext cx="6858000" cy="54451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2" name="Title Text"/>
          <p:cNvSpPr txBox="1"/>
          <p:nvPr>
            <p:ph type="title"/>
          </p:nvPr>
        </p:nvSpPr>
        <p:spPr>
          <a:xfrm>
            <a:off x="1139428" y="2355269"/>
            <a:ext cx="6858001" cy="1854267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3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624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2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2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Rectangle"/>
          <p:cNvSpPr/>
          <p:nvPr/>
        </p:nvSpPr>
        <p:spPr>
          <a:xfrm>
            <a:off x="-3" y="0"/>
            <a:ext cx="9144001" cy="6858000"/>
          </a:xfrm>
          <a:prstGeom prst="rect">
            <a:avLst/>
          </a:prstGeom>
          <a:solidFill>
            <a:schemeClr val="accent3">
              <a:alpha val="88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32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633" name="”"/>
          <p:cNvSpPr txBox="1"/>
          <p:nvPr/>
        </p:nvSpPr>
        <p:spPr>
          <a:xfrm>
            <a:off x="7960659" y="4013429"/>
            <a:ext cx="532643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634" name="Body Level One…"/>
          <p:cNvSpPr txBox="1"/>
          <p:nvPr>
            <p:ph type="body" sz="quarter" idx="1"/>
          </p:nvPr>
        </p:nvSpPr>
        <p:spPr>
          <a:xfrm>
            <a:off x="1143000" y="4825905"/>
            <a:ext cx="6858000" cy="54451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5" name="Title Text"/>
          <p:cNvSpPr txBox="1"/>
          <p:nvPr>
            <p:ph type="title"/>
          </p:nvPr>
        </p:nvSpPr>
        <p:spPr>
          <a:xfrm>
            <a:off x="1139428" y="2355269"/>
            <a:ext cx="6858001" cy="1854267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6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637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2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board –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Image"/>
          <p:cNvSpPr/>
          <p:nvPr>
            <p:ph type="pic" sz="half" idx="13"/>
          </p:nvPr>
        </p:nvSpPr>
        <p:spPr>
          <a:xfrm>
            <a:off x="402269" y="1762736"/>
            <a:ext cx="3269802" cy="43084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46" name="Image"/>
          <p:cNvSpPr/>
          <p:nvPr>
            <p:ph type="pic" sz="quarter" idx="14"/>
          </p:nvPr>
        </p:nvSpPr>
        <p:spPr>
          <a:xfrm>
            <a:off x="6458675" y="1762736"/>
            <a:ext cx="2283061" cy="43084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7" name="Image"/>
          <p:cNvSpPr/>
          <p:nvPr>
            <p:ph type="pic" sz="quarter" idx="15"/>
          </p:nvPr>
        </p:nvSpPr>
        <p:spPr>
          <a:xfrm>
            <a:off x="3923843" y="1762740"/>
            <a:ext cx="2283058" cy="20152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8" name="Image"/>
          <p:cNvSpPr/>
          <p:nvPr>
            <p:ph type="pic" sz="quarter" idx="16"/>
          </p:nvPr>
        </p:nvSpPr>
        <p:spPr>
          <a:xfrm>
            <a:off x="3923843" y="4055998"/>
            <a:ext cx="2283058" cy="20152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board – 6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Image"/>
          <p:cNvSpPr/>
          <p:nvPr>
            <p:ph type="pic" sz="quarter" idx="13"/>
          </p:nvPr>
        </p:nvSpPr>
        <p:spPr>
          <a:xfrm>
            <a:off x="402269" y="1762736"/>
            <a:ext cx="1811392" cy="43084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58" name="Image"/>
          <p:cNvSpPr/>
          <p:nvPr>
            <p:ph type="pic" sz="quarter" idx="14"/>
          </p:nvPr>
        </p:nvSpPr>
        <p:spPr>
          <a:xfrm>
            <a:off x="2472667" y="1762740"/>
            <a:ext cx="1970569" cy="20152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9" name="Image"/>
          <p:cNvSpPr/>
          <p:nvPr>
            <p:ph type="pic" sz="quarter" idx="15"/>
          </p:nvPr>
        </p:nvSpPr>
        <p:spPr>
          <a:xfrm>
            <a:off x="2472667" y="4055998"/>
            <a:ext cx="1970569" cy="20152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0" name="Image"/>
          <p:cNvSpPr/>
          <p:nvPr>
            <p:ph type="pic" sz="quarter" idx="16"/>
          </p:nvPr>
        </p:nvSpPr>
        <p:spPr>
          <a:xfrm>
            <a:off x="4700768" y="1762740"/>
            <a:ext cx="1970569" cy="20152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1" name="Image"/>
          <p:cNvSpPr/>
          <p:nvPr>
            <p:ph type="pic" sz="quarter" idx="17"/>
          </p:nvPr>
        </p:nvSpPr>
        <p:spPr>
          <a:xfrm>
            <a:off x="4700768" y="4055998"/>
            <a:ext cx="1970569" cy="20152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2" name="Image"/>
          <p:cNvSpPr/>
          <p:nvPr>
            <p:ph type="pic" sz="quarter" idx="18"/>
          </p:nvPr>
        </p:nvSpPr>
        <p:spPr>
          <a:xfrm>
            <a:off x="6930341" y="1762736"/>
            <a:ext cx="1811393" cy="43084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board – 8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Title Text"/>
          <p:cNvSpPr txBox="1"/>
          <p:nvPr>
            <p:ph type="title"/>
          </p:nvPr>
        </p:nvSpPr>
        <p:spPr>
          <a:xfrm>
            <a:off x="402269" y="476719"/>
            <a:ext cx="7978542" cy="7685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1" name="Image"/>
          <p:cNvSpPr/>
          <p:nvPr>
            <p:ph type="pic" sz="quarter" idx="13"/>
          </p:nvPr>
        </p:nvSpPr>
        <p:spPr>
          <a:xfrm>
            <a:off x="4648201" y="1768792"/>
            <a:ext cx="1970569" cy="20152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2" name="Image"/>
          <p:cNvSpPr/>
          <p:nvPr>
            <p:ph type="pic" sz="quarter" idx="14"/>
          </p:nvPr>
        </p:nvSpPr>
        <p:spPr>
          <a:xfrm>
            <a:off x="6771164" y="1768792"/>
            <a:ext cx="1970569" cy="20152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3" name="Image"/>
          <p:cNvSpPr/>
          <p:nvPr>
            <p:ph type="pic" sz="quarter" idx="15"/>
          </p:nvPr>
        </p:nvSpPr>
        <p:spPr>
          <a:xfrm>
            <a:off x="4647269" y="4049045"/>
            <a:ext cx="1970567" cy="20152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4" name="Image"/>
          <p:cNvSpPr/>
          <p:nvPr>
            <p:ph type="pic" sz="quarter" idx="16"/>
          </p:nvPr>
        </p:nvSpPr>
        <p:spPr>
          <a:xfrm>
            <a:off x="6771164" y="4049045"/>
            <a:ext cx="1970569" cy="20152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5" name="Image"/>
          <p:cNvSpPr/>
          <p:nvPr>
            <p:ph type="pic" sz="quarter" idx="17"/>
          </p:nvPr>
        </p:nvSpPr>
        <p:spPr>
          <a:xfrm>
            <a:off x="2527474" y="1768792"/>
            <a:ext cx="1970567" cy="20152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6" name="Image"/>
          <p:cNvSpPr/>
          <p:nvPr>
            <p:ph type="pic" sz="quarter" idx="18"/>
          </p:nvPr>
        </p:nvSpPr>
        <p:spPr>
          <a:xfrm>
            <a:off x="2523376" y="4049045"/>
            <a:ext cx="1970566" cy="20152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7" name="Image"/>
          <p:cNvSpPr/>
          <p:nvPr>
            <p:ph type="pic" sz="quarter" idx="19"/>
          </p:nvPr>
        </p:nvSpPr>
        <p:spPr>
          <a:xfrm>
            <a:off x="399480" y="1768792"/>
            <a:ext cx="1970566" cy="20152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8" name="Image"/>
          <p:cNvSpPr/>
          <p:nvPr>
            <p:ph type="pic" sz="quarter" idx="20"/>
          </p:nvPr>
        </p:nvSpPr>
        <p:spPr>
          <a:xfrm>
            <a:off x="399480" y="4049045"/>
            <a:ext cx="1970566" cy="20152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act us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7" name="Shape"/>
          <p:cNvSpPr/>
          <p:nvPr/>
        </p:nvSpPr>
        <p:spPr>
          <a:xfrm>
            <a:off x="589982" y="2731799"/>
            <a:ext cx="221778" cy="295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6" h="21333" fill="norm" stroke="1" extrusionOk="0">
                <a:moveTo>
                  <a:pt x="20686" y="15910"/>
                </a:moveTo>
                <a:lnTo>
                  <a:pt x="17943" y="13744"/>
                </a:lnTo>
                <a:cubicBezTo>
                  <a:pt x="17371" y="13231"/>
                  <a:pt x="16457" y="13231"/>
                  <a:pt x="15829" y="13687"/>
                </a:cubicBezTo>
                <a:lnTo>
                  <a:pt x="13543" y="15397"/>
                </a:lnTo>
                <a:cubicBezTo>
                  <a:pt x="13257" y="15625"/>
                  <a:pt x="12857" y="15568"/>
                  <a:pt x="12571" y="15283"/>
                </a:cubicBezTo>
                <a:lnTo>
                  <a:pt x="9143" y="12205"/>
                </a:lnTo>
                <a:lnTo>
                  <a:pt x="6000" y="8729"/>
                </a:lnTo>
                <a:cubicBezTo>
                  <a:pt x="5714" y="8444"/>
                  <a:pt x="5714" y="8102"/>
                  <a:pt x="5886" y="7817"/>
                </a:cubicBezTo>
                <a:lnTo>
                  <a:pt x="7600" y="5480"/>
                </a:lnTo>
                <a:cubicBezTo>
                  <a:pt x="8114" y="4853"/>
                  <a:pt x="8057" y="3998"/>
                  <a:pt x="7543" y="3372"/>
                </a:cubicBezTo>
                <a:lnTo>
                  <a:pt x="5371" y="636"/>
                </a:lnTo>
                <a:cubicBezTo>
                  <a:pt x="4686" y="-162"/>
                  <a:pt x="3486" y="-219"/>
                  <a:pt x="2743" y="522"/>
                </a:cubicBezTo>
                <a:lnTo>
                  <a:pt x="514" y="2802"/>
                </a:lnTo>
                <a:cubicBezTo>
                  <a:pt x="171" y="3201"/>
                  <a:pt x="0" y="3713"/>
                  <a:pt x="0" y="4226"/>
                </a:cubicBezTo>
                <a:cubicBezTo>
                  <a:pt x="229" y="8729"/>
                  <a:pt x="2286" y="13060"/>
                  <a:pt x="5314" y="16024"/>
                </a:cubicBezTo>
                <a:cubicBezTo>
                  <a:pt x="8343" y="19044"/>
                  <a:pt x="12629" y="21096"/>
                  <a:pt x="17143" y="21324"/>
                </a:cubicBezTo>
                <a:cubicBezTo>
                  <a:pt x="17657" y="21381"/>
                  <a:pt x="18171" y="21153"/>
                  <a:pt x="18514" y="20811"/>
                </a:cubicBezTo>
                <a:lnTo>
                  <a:pt x="20800" y="18474"/>
                </a:lnTo>
                <a:cubicBezTo>
                  <a:pt x="21600" y="17790"/>
                  <a:pt x="21543" y="16537"/>
                  <a:pt x="20686" y="1591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3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88" name="Shape"/>
          <p:cNvSpPr/>
          <p:nvPr/>
        </p:nvSpPr>
        <p:spPr>
          <a:xfrm>
            <a:off x="592545" y="4137364"/>
            <a:ext cx="221048" cy="22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600" fill="norm" stroke="1" extrusionOk="0">
                <a:moveTo>
                  <a:pt x="10183" y="13500"/>
                </a:moveTo>
                <a:cubicBezTo>
                  <a:pt x="10468" y="13800"/>
                  <a:pt x="10866" y="13800"/>
                  <a:pt x="11094" y="13500"/>
                </a:cubicBezTo>
                <a:lnTo>
                  <a:pt x="21125" y="1200"/>
                </a:lnTo>
                <a:cubicBezTo>
                  <a:pt x="21353" y="750"/>
                  <a:pt x="21296" y="0"/>
                  <a:pt x="20612" y="0"/>
                </a:cubicBezTo>
                <a:lnTo>
                  <a:pt x="722" y="75"/>
                </a:lnTo>
                <a:cubicBezTo>
                  <a:pt x="209" y="75"/>
                  <a:pt x="-247" y="675"/>
                  <a:pt x="152" y="1275"/>
                </a:cubicBezTo>
                <a:lnTo>
                  <a:pt x="10183" y="13500"/>
                </a:lnTo>
                <a:close/>
                <a:moveTo>
                  <a:pt x="21296" y="6000"/>
                </a:moveTo>
                <a:cubicBezTo>
                  <a:pt x="21296" y="5400"/>
                  <a:pt x="20783" y="5100"/>
                  <a:pt x="20441" y="5475"/>
                </a:cubicBezTo>
                <a:lnTo>
                  <a:pt x="12576" y="15000"/>
                </a:lnTo>
                <a:cubicBezTo>
                  <a:pt x="12063" y="15675"/>
                  <a:pt x="11379" y="15975"/>
                  <a:pt x="10638" y="15975"/>
                </a:cubicBezTo>
                <a:cubicBezTo>
                  <a:pt x="9955" y="15975"/>
                  <a:pt x="9271" y="15675"/>
                  <a:pt x="8758" y="15075"/>
                </a:cubicBezTo>
                <a:lnTo>
                  <a:pt x="950" y="5475"/>
                </a:lnTo>
                <a:cubicBezTo>
                  <a:pt x="608" y="5100"/>
                  <a:pt x="38" y="5400"/>
                  <a:pt x="38" y="6000"/>
                </a:cubicBezTo>
                <a:cubicBezTo>
                  <a:pt x="38" y="8625"/>
                  <a:pt x="38" y="15750"/>
                  <a:pt x="38" y="19275"/>
                </a:cubicBezTo>
                <a:cubicBezTo>
                  <a:pt x="38" y="20550"/>
                  <a:pt x="836" y="21600"/>
                  <a:pt x="1805" y="21600"/>
                </a:cubicBezTo>
                <a:lnTo>
                  <a:pt x="19529" y="21600"/>
                </a:lnTo>
                <a:cubicBezTo>
                  <a:pt x="20498" y="21600"/>
                  <a:pt x="21296" y="20550"/>
                  <a:pt x="21296" y="19275"/>
                </a:cubicBezTo>
                <a:lnTo>
                  <a:pt x="21296" y="60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3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89" name="Shape"/>
          <p:cNvSpPr/>
          <p:nvPr/>
        </p:nvSpPr>
        <p:spPr>
          <a:xfrm>
            <a:off x="589979" y="4747607"/>
            <a:ext cx="221597" cy="295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51" y="0"/>
                  <a:pt x="0" y="4794"/>
                  <a:pt x="0" y="10800"/>
                </a:cubicBezTo>
                <a:cubicBezTo>
                  <a:pt x="0" y="16749"/>
                  <a:pt x="4851" y="21600"/>
                  <a:pt x="10800" y="21600"/>
                </a:cubicBezTo>
                <a:cubicBezTo>
                  <a:pt x="16806" y="21600"/>
                  <a:pt x="21600" y="16749"/>
                  <a:pt x="21600" y="10800"/>
                </a:cubicBezTo>
                <a:cubicBezTo>
                  <a:pt x="21600" y="4794"/>
                  <a:pt x="16806" y="0"/>
                  <a:pt x="10800" y="0"/>
                </a:cubicBezTo>
                <a:close/>
                <a:moveTo>
                  <a:pt x="12186" y="15420"/>
                </a:moveTo>
                <a:cubicBezTo>
                  <a:pt x="11493" y="16113"/>
                  <a:pt x="11262" y="17384"/>
                  <a:pt x="10973" y="18308"/>
                </a:cubicBezTo>
                <a:cubicBezTo>
                  <a:pt x="10973" y="18481"/>
                  <a:pt x="10800" y="18655"/>
                  <a:pt x="10627" y="18770"/>
                </a:cubicBezTo>
                <a:lnTo>
                  <a:pt x="10165" y="18943"/>
                </a:lnTo>
                <a:cubicBezTo>
                  <a:pt x="9934" y="19117"/>
                  <a:pt x="9587" y="19059"/>
                  <a:pt x="9356" y="18828"/>
                </a:cubicBezTo>
                <a:cubicBezTo>
                  <a:pt x="8952" y="18424"/>
                  <a:pt x="8548" y="17788"/>
                  <a:pt x="8548" y="17153"/>
                </a:cubicBezTo>
                <a:cubicBezTo>
                  <a:pt x="8548" y="16113"/>
                  <a:pt x="6757" y="16460"/>
                  <a:pt x="6757" y="14265"/>
                </a:cubicBezTo>
                <a:cubicBezTo>
                  <a:pt x="6757" y="12533"/>
                  <a:pt x="4505" y="11493"/>
                  <a:pt x="2888" y="12244"/>
                </a:cubicBezTo>
                <a:cubicBezTo>
                  <a:pt x="2772" y="12302"/>
                  <a:pt x="2657" y="12417"/>
                  <a:pt x="2483" y="12417"/>
                </a:cubicBezTo>
                <a:cubicBezTo>
                  <a:pt x="2252" y="12475"/>
                  <a:pt x="1964" y="12302"/>
                  <a:pt x="1906" y="12071"/>
                </a:cubicBezTo>
                <a:cubicBezTo>
                  <a:pt x="1848" y="11666"/>
                  <a:pt x="1848" y="11204"/>
                  <a:pt x="1848" y="10800"/>
                </a:cubicBezTo>
                <a:cubicBezTo>
                  <a:pt x="1848" y="8605"/>
                  <a:pt x="2599" y="6642"/>
                  <a:pt x="3870" y="5140"/>
                </a:cubicBezTo>
                <a:cubicBezTo>
                  <a:pt x="3870" y="5082"/>
                  <a:pt x="3870" y="5082"/>
                  <a:pt x="3927" y="5082"/>
                </a:cubicBezTo>
                <a:cubicBezTo>
                  <a:pt x="5025" y="3812"/>
                  <a:pt x="6411" y="2830"/>
                  <a:pt x="8028" y="2310"/>
                </a:cubicBezTo>
                <a:cubicBezTo>
                  <a:pt x="8432" y="2137"/>
                  <a:pt x="8779" y="2599"/>
                  <a:pt x="8548" y="2945"/>
                </a:cubicBezTo>
                <a:cubicBezTo>
                  <a:pt x="8374" y="3234"/>
                  <a:pt x="8317" y="3523"/>
                  <a:pt x="8317" y="3696"/>
                </a:cubicBezTo>
                <a:cubicBezTo>
                  <a:pt x="8317" y="4678"/>
                  <a:pt x="7450" y="5256"/>
                  <a:pt x="7046" y="5140"/>
                </a:cubicBezTo>
                <a:cubicBezTo>
                  <a:pt x="6699" y="4967"/>
                  <a:pt x="5718" y="5602"/>
                  <a:pt x="6584" y="6064"/>
                </a:cubicBezTo>
                <a:lnTo>
                  <a:pt x="7104" y="6295"/>
                </a:lnTo>
                <a:lnTo>
                  <a:pt x="7161" y="6353"/>
                </a:lnTo>
                <a:lnTo>
                  <a:pt x="7335" y="6411"/>
                </a:lnTo>
                <a:cubicBezTo>
                  <a:pt x="8952" y="7393"/>
                  <a:pt x="8605" y="8143"/>
                  <a:pt x="7912" y="9298"/>
                </a:cubicBezTo>
                <a:cubicBezTo>
                  <a:pt x="7161" y="10569"/>
                  <a:pt x="6873" y="9298"/>
                  <a:pt x="5775" y="8952"/>
                </a:cubicBezTo>
                <a:cubicBezTo>
                  <a:pt x="4678" y="8605"/>
                  <a:pt x="3639" y="9241"/>
                  <a:pt x="3985" y="9991"/>
                </a:cubicBezTo>
                <a:cubicBezTo>
                  <a:pt x="4332" y="10684"/>
                  <a:pt x="5429" y="9991"/>
                  <a:pt x="6122" y="10742"/>
                </a:cubicBezTo>
                <a:cubicBezTo>
                  <a:pt x="6873" y="11435"/>
                  <a:pt x="6873" y="12533"/>
                  <a:pt x="9010" y="11840"/>
                </a:cubicBezTo>
                <a:cubicBezTo>
                  <a:pt x="11204" y="11089"/>
                  <a:pt x="11551" y="11435"/>
                  <a:pt x="12244" y="12186"/>
                </a:cubicBezTo>
                <a:cubicBezTo>
                  <a:pt x="12879" y="12879"/>
                  <a:pt x="13226" y="14323"/>
                  <a:pt x="12186" y="15420"/>
                </a:cubicBezTo>
                <a:close/>
                <a:moveTo>
                  <a:pt x="17904" y="15305"/>
                </a:moveTo>
                <a:cubicBezTo>
                  <a:pt x="17037" y="14323"/>
                  <a:pt x="17904" y="12071"/>
                  <a:pt x="16864" y="10742"/>
                </a:cubicBezTo>
                <a:cubicBezTo>
                  <a:pt x="15709" y="9356"/>
                  <a:pt x="14265" y="10800"/>
                  <a:pt x="12879" y="8605"/>
                </a:cubicBezTo>
                <a:cubicBezTo>
                  <a:pt x="11609" y="6468"/>
                  <a:pt x="13226" y="4736"/>
                  <a:pt x="14958" y="4101"/>
                </a:cubicBezTo>
                <a:cubicBezTo>
                  <a:pt x="15420" y="3927"/>
                  <a:pt x="15882" y="3927"/>
                  <a:pt x="16402" y="3927"/>
                </a:cubicBezTo>
                <a:cubicBezTo>
                  <a:pt x="16460" y="3927"/>
                  <a:pt x="16633" y="3927"/>
                  <a:pt x="16691" y="4043"/>
                </a:cubicBezTo>
                <a:cubicBezTo>
                  <a:pt x="18597" y="5660"/>
                  <a:pt x="19810" y="8086"/>
                  <a:pt x="19810" y="10800"/>
                </a:cubicBezTo>
                <a:cubicBezTo>
                  <a:pt x="19810" y="12417"/>
                  <a:pt x="19348" y="13919"/>
                  <a:pt x="18655" y="15247"/>
                </a:cubicBezTo>
                <a:cubicBezTo>
                  <a:pt x="18481" y="15478"/>
                  <a:pt x="18077" y="15536"/>
                  <a:pt x="17904" y="153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3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90" name="Shape"/>
          <p:cNvSpPr/>
          <p:nvPr/>
        </p:nvSpPr>
        <p:spPr>
          <a:xfrm>
            <a:off x="600692" y="3401688"/>
            <a:ext cx="198068" cy="361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86" y="0"/>
                  <a:pt x="0" y="3576"/>
                  <a:pt x="0" y="7953"/>
                </a:cubicBezTo>
                <a:cubicBezTo>
                  <a:pt x="0" y="14400"/>
                  <a:pt x="10800" y="21600"/>
                  <a:pt x="10800" y="21600"/>
                </a:cubicBezTo>
                <a:cubicBezTo>
                  <a:pt x="10800" y="21600"/>
                  <a:pt x="21600" y="14071"/>
                  <a:pt x="21600" y="7953"/>
                </a:cubicBezTo>
                <a:cubicBezTo>
                  <a:pt x="21600" y="3576"/>
                  <a:pt x="16814" y="0"/>
                  <a:pt x="10800" y="0"/>
                </a:cubicBezTo>
                <a:close/>
                <a:moveTo>
                  <a:pt x="10800" y="11388"/>
                </a:moveTo>
                <a:cubicBezTo>
                  <a:pt x="8925" y="11388"/>
                  <a:pt x="7243" y="10588"/>
                  <a:pt x="6467" y="9271"/>
                </a:cubicBezTo>
                <a:cubicBezTo>
                  <a:pt x="5691" y="8000"/>
                  <a:pt x="6144" y="6541"/>
                  <a:pt x="7437" y="5600"/>
                </a:cubicBezTo>
                <a:cubicBezTo>
                  <a:pt x="8795" y="4612"/>
                  <a:pt x="10800" y="4282"/>
                  <a:pt x="12546" y="4800"/>
                </a:cubicBezTo>
                <a:cubicBezTo>
                  <a:pt x="14292" y="5318"/>
                  <a:pt x="15456" y="6588"/>
                  <a:pt x="15456" y="7953"/>
                </a:cubicBezTo>
                <a:cubicBezTo>
                  <a:pt x="15456" y="9788"/>
                  <a:pt x="13387" y="11341"/>
                  <a:pt x="10800" y="1138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3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91" name="Body Level One…"/>
          <p:cNvSpPr txBox="1"/>
          <p:nvPr>
            <p:ph type="body" sz="quarter" idx="1"/>
          </p:nvPr>
        </p:nvSpPr>
        <p:spPr>
          <a:xfrm>
            <a:off x="972866" y="2654243"/>
            <a:ext cx="7406755" cy="44884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1pPr>
            <a:lvl2pPr marL="685800" indent="-2286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</a:defRPr>
            </a:lvl2pPr>
            <a:lvl3pPr marL="1188719" indent="-274319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</a:defRPr>
            </a:lvl3pPr>
            <a:lvl4pPr marL="1676400" indent="-3048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</a:defRPr>
            </a:lvl4pPr>
            <a:lvl5pPr marL="2133600" indent="-3048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2" name="Rectangle"/>
          <p:cNvSpPr/>
          <p:nvPr>
            <p:ph type="body" sz="quarter" idx="13"/>
          </p:nvPr>
        </p:nvSpPr>
        <p:spPr>
          <a:xfrm>
            <a:off x="972867" y="3379172"/>
            <a:ext cx="7406752" cy="448849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693" name="Rectangle"/>
          <p:cNvSpPr/>
          <p:nvPr>
            <p:ph type="body" sz="quarter" idx="14"/>
          </p:nvPr>
        </p:nvSpPr>
        <p:spPr>
          <a:xfrm>
            <a:off x="972867" y="4021723"/>
            <a:ext cx="7406752" cy="448849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694" name="Rectangle"/>
          <p:cNvSpPr/>
          <p:nvPr>
            <p:ph type="body" sz="quarter" idx="15"/>
          </p:nvPr>
        </p:nvSpPr>
        <p:spPr>
          <a:xfrm>
            <a:off x="972867" y="4680751"/>
            <a:ext cx="7406752" cy="448849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695" name="Line"/>
          <p:cNvSpPr/>
          <p:nvPr/>
        </p:nvSpPr>
        <p:spPr>
          <a:xfrm flipH="1">
            <a:off x="402269" y="2520068"/>
            <a:ext cx="5" cy="268330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96" name="Line"/>
          <p:cNvSpPr/>
          <p:nvPr/>
        </p:nvSpPr>
        <p:spPr>
          <a:xfrm>
            <a:off x="8518759" y="625958"/>
            <a:ext cx="5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97" name="Rectangle"/>
          <p:cNvSpPr/>
          <p:nvPr/>
        </p:nvSpPr>
        <p:spPr>
          <a:xfrm>
            <a:off x="0" y="6466113"/>
            <a:ext cx="9144000" cy="391891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98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699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4"/>
          </a:xfrm>
          <a:prstGeom prst="rect">
            <a:avLst/>
          </a:prstGeom>
          <a:ln w="12700">
            <a:miter lim="400000"/>
          </a:ln>
        </p:spPr>
      </p:pic>
      <p:sp>
        <p:nvSpPr>
          <p:cNvPr id="7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29000">
                <a:srgbClr val="006241"/>
              </a:gs>
              <a:gs pos="100000">
                <a:srgbClr val="70B207"/>
              </a:gs>
            </a:gsLst>
            <a:lin ang="18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3" name="Rectangle"/>
          <p:cNvSpPr/>
          <p:nvPr/>
        </p:nvSpPr>
        <p:spPr>
          <a:xfrm>
            <a:off x="0" y="6588676"/>
            <a:ext cx="9144000" cy="26932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64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7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2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act us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0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9" name="Shape"/>
          <p:cNvSpPr/>
          <p:nvPr/>
        </p:nvSpPr>
        <p:spPr>
          <a:xfrm>
            <a:off x="589982" y="2731799"/>
            <a:ext cx="221778" cy="295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6" h="21333" fill="norm" stroke="1" extrusionOk="0">
                <a:moveTo>
                  <a:pt x="20686" y="15910"/>
                </a:moveTo>
                <a:lnTo>
                  <a:pt x="17943" y="13744"/>
                </a:lnTo>
                <a:cubicBezTo>
                  <a:pt x="17371" y="13231"/>
                  <a:pt x="16457" y="13231"/>
                  <a:pt x="15829" y="13687"/>
                </a:cubicBezTo>
                <a:lnTo>
                  <a:pt x="13543" y="15397"/>
                </a:lnTo>
                <a:cubicBezTo>
                  <a:pt x="13257" y="15625"/>
                  <a:pt x="12857" y="15568"/>
                  <a:pt x="12571" y="15283"/>
                </a:cubicBezTo>
                <a:lnTo>
                  <a:pt x="9143" y="12205"/>
                </a:lnTo>
                <a:lnTo>
                  <a:pt x="6000" y="8729"/>
                </a:lnTo>
                <a:cubicBezTo>
                  <a:pt x="5714" y="8444"/>
                  <a:pt x="5714" y="8102"/>
                  <a:pt x="5886" y="7817"/>
                </a:cubicBezTo>
                <a:lnTo>
                  <a:pt x="7600" y="5480"/>
                </a:lnTo>
                <a:cubicBezTo>
                  <a:pt x="8114" y="4853"/>
                  <a:pt x="8057" y="3998"/>
                  <a:pt x="7543" y="3372"/>
                </a:cubicBezTo>
                <a:lnTo>
                  <a:pt x="5371" y="636"/>
                </a:lnTo>
                <a:cubicBezTo>
                  <a:pt x="4686" y="-162"/>
                  <a:pt x="3486" y="-219"/>
                  <a:pt x="2743" y="522"/>
                </a:cubicBezTo>
                <a:lnTo>
                  <a:pt x="514" y="2802"/>
                </a:lnTo>
                <a:cubicBezTo>
                  <a:pt x="171" y="3201"/>
                  <a:pt x="0" y="3713"/>
                  <a:pt x="0" y="4226"/>
                </a:cubicBezTo>
                <a:cubicBezTo>
                  <a:pt x="229" y="8729"/>
                  <a:pt x="2286" y="13060"/>
                  <a:pt x="5314" y="16024"/>
                </a:cubicBezTo>
                <a:cubicBezTo>
                  <a:pt x="8343" y="19044"/>
                  <a:pt x="12629" y="21096"/>
                  <a:pt x="17143" y="21324"/>
                </a:cubicBezTo>
                <a:cubicBezTo>
                  <a:pt x="17657" y="21381"/>
                  <a:pt x="18171" y="21153"/>
                  <a:pt x="18514" y="20811"/>
                </a:cubicBezTo>
                <a:lnTo>
                  <a:pt x="20800" y="18474"/>
                </a:lnTo>
                <a:cubicBezTo>
                  <a:pt x="21600" y="17790"/>
                  <a:pt x="21543" y="16537"/>
                  <a:pt x="20686" y="1591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 sz="14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10" name="Shape"/>
          <p:cNvSpPr/>
          <p:nvPr/>
        </p:nvSpPr>
        <p:spPr>
          <a:xfrm>
            <a:off x="592545" y="4137364"/>
            <a:ext cx="221048" cy="22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600" fill="norm" stroke="1" extrusionOk="0">
                <a:moveTo>
                  <a:pt x="10183" y="13500"/>
                </a:moveTo>
                <a:cubicBezTo>
                  <a:pt x="10468" y="13800"/>
                  <a:pt x="10866" y="13800"/>
                  <a:pt x="11094" y="13500"/>
                </a:cubicBezTo>
                <a:lnTo>
                  <a:pt x="21125" y="1200"/>
                </a:lnTo>
                <a:cubicBezTo>
                  <a:pt x="21353" y="750"/>
                  <a:pt x="21296" y="0"/>
                  <a:pt x="20612" y="0"/>
                </a:cubicBezTo>
                <a:lnTo>
                  <a:pt x="722" y="75"/>
                </a:lnTo>
                <a:cubicBezTo>
                  <a:pt x="209" y="75"/>
                  <a:pt x="-247" y="675"/>
                  <a:pt x="152" y="1275"/>
                </a:cubicBezTo>
                <a:lnTo>
                  <a:pt x="10183" y="13500"/>
                </a:lnTo>
                <a:close/>
                <a:moveTo>
                  <a:pt x="21296" y="6000"/>
                </a:moveTo>
                <a:cubicBezTo>
                  <a:pt x="21296" y="5400"/>
                  <a:pt x="20783" y="5100"/>
                  <a:pt x="20441" y="5475"/>
                </a:cubicBezTo>
                <a:lnTo>
                  <a:pt x="12576" y="15000"/>
                </a:lnTo>
                <a:cubicBezTo>
                  <a:pt x="12063" y="15675"/>
                  <a:pt x="11379" y="15975"/>
                  <a:pt x="10638" y="15975"/>
                </a:cubicBezTo>
                <a:cubicBezTo>
                  <a:pt x="9955" y="15975"/>
                  <a:pt x="9271" y="15675"/>
                  <a:pt x="8758" y="15075"/>
                </a:cubicBezTo>
                <a:lnTo>
                  <a:pt x="950" y="5475"/>
                </a:lnTo>
                <a:cubicBezTo>
                  <a:pt x="608" y="5100"/>
                  <a:pt x="38" y="5400"/>
                  <a:pt x="38" y="6000"/>
                </a:cubicBezTo>
                <a:cubicBezTo>
                  <a:pt x="38" y="8625"/>
                  <a:pt x="38" y="15750"/>
                  <a:pt x="38" y="19275"/>
                </a:cubicBezTo>
                <a:cubicBezTo>
                  <a:pt x="38" y="20550"/>
                  <a:pt x="836" y="21600"/>
                  <a:pt x="1805" y="21600"/>
                </a:cubicBezTo>
                <a:lnTo>
                  <a:pt x="19529" y="21600"/>
                </a:lnTo>
                <a:cubicBezTo>
                  <a:pt x="20498" y="21600"/>
                  <a:pt x="21296" y="20550"/>
                  <a:pt x="21296" y="19275"/>
                </a:cubicBezTo>
                <a:lnTo>
                  <a:pt x="21296" y="60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 sz="14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11" name="Shape"/>
          <p:cNvSpPr/>
          <p:nvPr/>
        </p:nvSpPr>
        <p:spPr>
          <a:xfrm>
            <a:off x="589979" y="4747607"/>
            <a:ext cx="221597" cy="295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51" y="0"/>
                  <a:pt x="0" y="4794"/>
                  <a:pt x="0" y="10800"/>
                </a:cubicBezTo>
                <a:cubicBezTo>
                  <a:pt x="0" y="16749"/>
                  <a:pt x="4851" y="21600"/>
                  <a:pt x="10800" y="21600"/>
                </a:cubicBezTo>
                <a:cubicBezTo>
                  <a:pt x="16806" y="21600"/>
                  <a:pt x="21600" y="16749"/>
                  <a:pt x="21600" y="10800"/>
                </a:cubicBezTo>
                <a:cubicBezTo>
                  <a:pt x="21600" y="4794"/>
                  <a:pt x="16806" y="0"/>
                  <a:pt x="10800" y="0"/>
                </a:cubicBezTo>
                <a:close/>
                <a:moveTo>
                  <a:pt x="12186" y="15420"/>
                </a:moveTo>
                <a:cubicBezTo>
                  <a:pt x="11493" y="16113"/>
                  <a:pt x="11262" y="17384"/>
                  <a:pt x="10973" y="18308"/>
                </a:cubicBezTo>
                <a:cubicBezTo>
                  <a:pt x="10973" y="18481"/>
                  <a:pt x="10800" y="18655"/>
                  <a:pt x="10627" y="18770"/>
                </a:cubicBezTo>
                <a:lnTo>
                  <a:pt x="10165" y="18943"/>
                </a:lnTo>
                <a:cubicBezTo>
                  <a:pt x="9934" y="19117"/>
                  <a:pt x="9587" y="19059"/>
                  <a:pt x="9356" y="18828"/>
                </a:cubicBezTo>
                <a:cubicBezTo>
                  <a:pt x="8952" y="18424"/>
                  <a:pt x="8548" y="17788"/>
                  <a:pt x="8548" y="17153"/>
                </a:cubicBezTo>
                <a:cubicBezTo>
                  <a:pt x="8548" y="16113"/>
                  <a:pt x="6757" y="16460"/>
                  <a:pt x="6757" y="14265"/>
                </a:cubicBezTo>
                <a:cubicBezTo>
                  <a:pt x="6757" y="12533"/>
                  <a:pt x="4505" y="11493"/>
                  <a:pt x="2888" y="12244"/>
                </a:cubicBezTo>
                <a:cubicBezTo>
                  <a:pt x="2772" y="12302"/>
                  <a:pt x="2657" y="12417"/>
                  <a:pt x="2483" y="12417"/>
                </a:cubicBezTo>
                <a:cubicBezTo>
                  <a:pt x="2252" y="12475"/>
                  <a:pt x="1964" y="12302"/>
                  <a:pt x="1906" y="12071"/>
                </a:cubicBezTo>
                <a:cubicBezTo>
                  <a:pt x="1848" y="11666"/>
                  <a:pt x="1848" y="11204"/>
                  <a:pt x="1848" y="10800"/>
                </a:cubicBezTo>
                <a:cubicBezTo>
                  <a:pt x="1848" y="8605"/>
                  <a:pt x="2599" y="6642"/>
                  <a:pt x="3870" y="5140"/>
                </a:cubicBezTo>
                <a:cubicBezTo>
                  <a:pt x="3870" y="5082"/>
                  <a:pt x="3870" y="5082"/>
                  <a:pt x="3927" y="5082"/>
                </a:cubicBezTo>
                <a:cubicBezTo>
                  <a:pt x="5025" y="3812"/>
                  <a:pt x="6411" y="2830"/>
                  <a:pt x="8028" y="2310"/>
                </a:cubicBezTo>
                <a:cubicBezTo>
                  <a:pt x="8432" y="2137"/>
                  <a:pt x="8779" y="2599"/>
                  <a:pt x="8548" y="2945"/>
                </a:cubicBezTo>
                <a:cubicBezTo>
                  <a:pt x="8374" y="3234"/>
                  <a:pt x="8317" y="3523"/>
                  <a:pt x="8317" y="3696"/>
                </a:cubicBezTo>
                <a:cubicBezTo>
                  <a:pt x="8317" y="4678"/>
                  <a:pt x="7450" y="5256"/>
                  <a:pt x="7046" y="5140"/>
                </a:cubicBezTo>
                <a:cubicBezTo>
                  <a:pt x="6699" y="4967"/>
                  <a:pt x="5718" y="5602"/>
                  <a:pt x="6584" y="6064"/>
                </a:cubicBezTo>
                <a:lnTo>
                  <a:pt x="7104" y="6295"/>
                </a:lnTo>
                <a:lnTo>
                  <a:pt x="7161" y="6353"/>
                </a:lnTo>
                <a:lnTo>
                  <a:pt x="7335" y="6411"/>
                </a:lnTo>
                <a:cubicBezTo>
                  <a:pt x="8952" y="7393"/>
                  <a:pt x="8605" y="8143"/>
                  <a:pt x="7912" y="9298"/>
                </a:cubicBezTo>
                <a:cubicBezTo>
                  <a:pt x="7161" y="10569"/>
                  <a:pt x="6873" y="9298"/>
                  <a:pt x="5775" y="8952"/>
                </a:cubicBezTo>
                <a:cubicBezTo>
                  <a:pt x="4678" y="8605"/>
                  <a:pt x="3639" y="9241"/>
                  <a:pt x="3985" y="9991"/>
                </a:cubicBezTo>
                <a:cubicBezTo>
                  <a:pt x="4332" y="10684"/>
                  <a:pt x="5429" y="9991"/>
                  <a:pt x="6122" y="10742"/>
                </a:cubicBezTo>
                <a:cubicBezTo>
                  <a:pt x="6873" y="11435"/>
                  <a:pt x="6873" y="12533"/>
                  <a:pt x="9010" y="11840"/>
                </a:cubicBezTo>
                <a:cubicBezTo>
                  <a:pt x="11204" y="11089"/>
                  <a:pt x="11551" y="11435"/>
                  <a:pt x="12244" y="12186"/>
                </a:cubicBezTo>
                <a:cubicBezTo>
                  <a:pt x="12879" y="12879"/>
                  <a:pt x="13226" y="14323"/>
                  <a:pt x="12186" y="15420"/>
                </a:cubicBezTo>
                <a:close/>
                <a:moveTo>
                  <a:pt x="17904" y="15305"/>
                </a:moveTo>
                <a:cubicBezTo>
                  <a:pt x="17037" y="14323"/>
                  <a:pt x="17904" y="12071"/>
                  <a:pt x="16864" y="10742"/>
                </a:cubicBezTo>
                <a:cubicBezTo>
                  <a:pt x="15709" y="9356"/>
                  <a:pt x="14265" y="10800"/>
                  <a:pt x="12879" y="8605"/>
                </a:cubicBezTo>
                <a:cubicBezTo>
                  <a:pt x="11609" y="6468"/>
                  <a:pt x="13226" y="4736"/>
                  <a:pt x="14958" y="4101"/>
                </a:cubicBezTo>
                <a:cubicBezTo>
                  <a:pt x="15420" y="3927"/>
                  <a:pt x="15882" y="3927"/>
                  <a:pt x="16402" y="3927"/>
                </a:cubicBezTo>
                <a:cubicBezTo>
                  <a:pt x="16460" y="3927"/>
                  <a:pt x="16633" y="3927"/>
                  <a:pt x="16691" y="4043"/>
                </a:cubicBezTo>
                <a:cubicBezTo>
                  <a:pt x="18597" y="5660"/>
                  <a:pt x="19810" y="8086"/>
                  <a:pt x="19810" y="10800"/>
                </a:cubicBezTo>
                <a:cubicBezTo>
                  <a:pt x="19810" y="12417"/>
                  <a:pt x="19348" y="13919"/>
                  <a:pt x="18655" y="15247"/>
                </a:cubicBezTo>
                <a:cubicBezTo>
                  <a:pt x="18481" y="15478"/>
                  <a:pt x="18077" y="15536"/>
                  <a:pt x="17904" y="153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 sz="14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12" name="Shape"/>
          <p:cNvSpPr/>
          <p:nvPr/>
        </p:nvSpPr>
        <p:spPr>
          <a:xfrm>
            <a:off x="600692" y="3401688"/>
            <a:ext cx="198068" cy="361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86" y="0"/>
                  <a:pt x="0" y="3576"/>
                  <a:pt x="0" y="7953"/>
                </a:cubicBezTo>
                <a:cubicBezTo>
                  <a:pt x="0" y="14400"/>
                  <a:pt x="10800" y="21600"/>
                  <a:pt x="10800" y="21600"/>
                </a:cubicBezTo>
                <a:cubicBezTo>
                  <a:pt x="10800" y="21600"/>
                  <a:pt x="21600" y="14071"/>
                  <a:pt x="21600" y="7953"/>
                </a:cubicBezTo>
                <a:cubicBezTo>
                  <a:pt x="21600" y="3576"/>
                  <a:pt x="16814" y="0"/>
                  <a:pt x="10800" y="0"/>
                </a:cubicBezTo>
                <a:close/>
                <a:moveTo>
                  <a:pt x="10800" y="11388"/>
                </a:moveTo>
                <a:cubicBezTo>
                  <a:pt x="8925" y="11388"/>
                  <a:pt x="7243" y="10588"/>
                  <a:pt x="6467" y="9271"/>
                </a:cubicBezTo>
                <a:cubicBezTo>
                  <a:pt x="5691" y="8000"/>
                  <a:pt x="6144" y="6541"/>
                  <a:pt x="7437" y="5600"/>
                </a:cubicBezTo>
                <a:cubicBezTo>
                  <a:pt x="8795" y="4612"/>
                  <a:pt x="10800" y="4282"/>
                  <a:pt x="12546" y="4800"/>
                </a:cubicBezTo>
                <a:cubicBezTo>
                  <a:pt x="14292" y="5318"/>
                  <a:pt x="15456" y="6588"/>
                  <a:pt x="15456" y="7953"/>
                </a:cubicBezTo>
                <a:cubicBezTo>
                  <a:pt x="15456" y="9788"/>
                  <a:pt x="13387" y="11341"/>
                  <a:pt x="10800" y="1138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 sz="14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13" name="Body Level One…"/>
          <p:cNvSpPr txBox="1"/>
          <p:nvPr>
            <p:ph type="body" sz="quarter" idx="1"/>
          </p:nvPr>
        </p:nvSpPr>
        <p:spPr>
          <a:xfrm>
            <a:off x="972866" y="2654243"/>
            <a:ext cx="7406755" cy="44884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685800" indent="-2286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</a:defRPr>
            </a:lvl2pPr>
            <a:lvl3pPr marL="1188719" indent="-274319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</a:defRPr>
            </a:lvl3pPr>
            <a:lvl4pPr marL="1676400" indent="-3048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</a:defRPr>
            </a:lvl4pPr>
            <a:lvl5pPr marL="2133600" indent="-3048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4" name="Rectangle"/>
          <p:cNvSpPr/>
          <p:nvPr>
            <p:ph type="body" sz="quarter" idx="13"/>
          </p:nvPr>
        </p:nvSpPr>
        <p:spPr>
          <a:xfrm>
            <a:off x="972867" y="3379172"/>
            <a:ext cx="7406752" cy="448849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715" name="Rectangle"/>
          <p:cNvSpPr/>
          <p:nvPr>
            <p:ph type="body" sz="quarter" idx="14"/>
          </p:nvPr>
        </p:nvSpPr>
        <p:spPr>
          <a:xfrm>
            <a:off x="972867" y="4021723"/>
            <a:ext cx="7406752" cy="448849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716" name="Rectangle"/>
          <p:cNvSpPr/>
          <p:nvPr>
            <p:ph type="body" sz="quarter" idx="15"/>
          </p:nvPr>
        </p:nvSpPr>
        <p:spPr>
          <a:xfrm>
            <a:off x="972867" y="4680751"/>
            <a:ext cx="7406752" cy="448849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717" name="Line"/>
          <p:cNvSpPr/>
          <p:nvPr/>
        </p:nvSpPr>
        <p:spPr>
          <a:xfrm flipH="1">
            <a:off x="402269" y="2520068"/>
            <a:ext cx="5" cy="2683306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18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719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4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2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ank you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28" name="Title Text"/>
          <p:cNvSpPr txBox="1"/>
          <p:nvPr>
            <p:ph type="title"/>
          </p:nvPr>
        </p:nvSpPr>
        <p:spPr>
          <a:xfrm>
            <a:off x="571500" y="1876586"/>
            <a:ext cx="6858000" cy="2387602"/>
          </a:xfrm>
          <a:prstGeom prst="rect">
            <a:avLst/>
          </a:prstGeom>
        </p:spPr>
        <p:txBody>
          <a:bodyPr lIns="45718" tIns="45718" rIns="45718" bIns="45718"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729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574" y="928010"/>
            <a:ext cx="4734563" cy="416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2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ank you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73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Title Text"/>
          <p:cNvSpPr txBox="1"/>
          <p:nvPr>
            <p:ph type="title"/>
          </p:nvPr>
        </p:nvSpPr>
        <p:spPr>
          <a:xfrm>
            <a:off x="571500" y="1876586"/>
            <a:ext cx="6858000" cy="2387602"/>
          </a:xfrm>
          <a:prstGeom prst="rect">
            <a:avLst/>
          </a:prstGeom>
        </p:spPr>
        <p:txBody>
          <a:bodyPr lIns="45718" tIns="45718" rIns="45718" bIns="45718"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741" name="image1.png" descr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574" y="928010"/>
            <a:ext cx="4734563" cy="416817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2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5" name="Body Level One…"/>
          <p:cNvSpPr txBox="1"/>
          <p:nvPr>
            <p:ph type="body" idx="1"/>
          </p:nvPr>
        </p:nvSpPr>
        <p:spPr>
          <a:xfrm>
            <a:off x="762000" y="1893765"/>
            <a:ext cx="7158040" cy="393096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1pPr>
            <a:lvl2pPr marL="754380" indent="-411480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2pPr>
            <a:lvl3pPr marL="1028700" indent="-342900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3pPr>
            <a:lvl4pPr marL="1414462" indent="-385762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4pPr>
            <a:lvl5pPr marL="1757359" indent="-385762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761998" y="927100"/>
            <a:ext cx="7158040" cy="450032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7" name="Line"/>
          <p:cNvSpPr/>
          <p:nvPr/>
        </p:nvSpPr>
        <p:spPr>
          <a:xfrm flipH="1" flipV="1">
            <a:off x="761997" y="1596095"/>
            <a:ext cx="753262" cy="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8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043" y="6090618"/>
            <a:ext cx="2256696" cy="250749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2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"/>
          <p:cNvSpPr/>
          <p:nvPr/>
        </p:nvSpPr>
        <p:spPr>
          <a:xfrm>
            <a:off x="0" y="6466113"/>
            <a:ext cx="9144000" cy="391891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87" name="Body Level One…"/>
          <p:cNvSpPr txBox="1"/>
          <p:nvPr>
            <p:ph type="body" sz="quarter" idx="1"/>
          </p:nvPr>
        </p:nvSpPr>
        <p:spPr>
          <a:xfrm>
            <a:off x="759943" y="2730355"/>
            <a:ext cx="3466068" cy="307748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Title Text"/>
          <p:cNvSpPr txBox="1"/>
          <p:nvPr>
            <p:ph type="title"/>
          </p:nvPr>
        </p:nvSpPr>
        <p:spPr>
          <a:xfrm>
            <a:off x="402269" y="476719"/>
            <a:ext cx="7978542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9" name="Line"/>
          <p:cNvSpPr/>
          <p:nvPr/>
        </p:nvSpPr>
        <p:spPr>
          <a:xfrm>
            <a:off x="8518759" y="625958"/>
            <a:ext cx="5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sp>
        <p:nvSpPr>
          <p:cNvPr id="91" name="Rectangle"/>
          <p:cNvSpPr/>
          <p:nvPr>
            <p:ph type="body" sz="quarter" idx="13"/>
          </p:nvPr>
        </p:nvSpPr>
        <p:spPr>
          <a:xfrm>
            <a:off x="759940" y="2174380"/>
            <a:ext cx="3466071" cy="435428"/>
          </a:xfrm>
          <a:prstGeom prst="rect">
            <a:avLst/>
          </a:prstGeom>
        </p:spPr>
        <p:txBody>
          <a:bodyPr/>
          <a:lstStyle/>
          <a:p>
            <a:pPr marL="210311" indent="-210311" defTabSz="841247">
              <a:spcBef>
                <a:spcPts val="900"/>
              </a:spcBef>
              <a:defRPr sz="2208"/>
            </a:pPr>
          </a:p>
        </p:txBody>
      </p:sp>
      <p:sp>
        <p:nvSpPr>
          <p:cNvPr id="92" name="Line"/>
          <p:cNvSpPr/>
          <p:nvPr/>
        </p:nvSpPr>
        <p:spPr>
          <a:xfrm flipH="1">
            <a:off x="4571998" y="2222623"/>
            <a:ext cx="5" cy="3585221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3" name="Rectangle"/>
          <p:cNvSpPr/>
          <p:nvPr>
            <p:ph type="body" sz="quarter" idx="14"/>
          </p:nvPr>
        </p:nvSpPr>
        <p:spPr>
          <a:xfrm>
            <a:off x="4917990" y="2174380"/>
            <a:ext cx="3466070" cy="435428"/>
          </a:xfrm>
          <a:prstGeom prst="rect">
            <a:avLst/>
          </a:prstGeom>
        </p:spPr>
        <p:txBody>
          <a:bodyPr/>
          <a:lstStyle/>
          <a:p>
            <a:pPr marL="210311" indent="-210311" defTabSz="841247">
              <a:spcBef>
                <a:spcPts val="900"/>
              </a:spcBef>
              <a:defRPr sz="2208"/>
            </a:pPr>
          </a:p>
        </p:txBody>
      </p:sp>
      <p:pic>
        <p:nvPicPr>
          <p:cNvPr id="94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4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ody Level One…"/>
          <p:cNvSpPr txBox="1"/>
          <p:nvPr>
            <p:ph type="body" sz="half" idx="1"/>
          </p:nvPr>
        </p:nvSpPr>
        <p:spPr>
          <a:xfrm>
            <a:off x="402269" y="1647106"/>
            <a:ext cx="3979996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5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8518759" y="625958"/>
            <a:ext cx="5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Rectangle"/>
          <p:cNvSpPr/>
          <p:nvPr/>
        </p:nvSpPr>
        <p:spPr>
          <a:xfrm>
            <a:off x="0" y="6466113"/>
            <a:ext cx="9144000" cy="391891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5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Body Level One…"/>
          <p:cNvSpPr txBox="1"/>
          <p:nvPr>
            <p:ph type="body" idx="1"/>
          </p:nvPr>
        </p:nvSpPr>
        <p:spPr>
          <a:xfrm>
            <a:off x="403225" y="1639888"/>
            <a:ext cx="8338505" cy="4357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Title Text"/>
          <p:cNvSpPr txBox="1"/>
          <p:nvPr>
            <p:ph type="title"/>
          </p:nvPr>
        </p:nvSpPr>
        <p:spPr>
          <a:xfrm>
            <a:off x="402269" y="476719"/>
            <a:ext cx="7977352" cy="768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9pPr>
    </p:titleStyle>
    <p:bodyStyle>
      <a:lvl1pPr marL="228600" marR="0" indent="-2286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731519" marR="0" indent="-274319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12192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1714500" marR="0" indent="-3429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2171700" marR="0" indent="-3429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25908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30480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35052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39624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.tif"/><Relationship Id="rId3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.tif"/><Relationship Id="rId3" Type="http://schemas.openxmlformats.org/officeDocument/2006/relationships/image" Target="../media/image1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4.tif"/><Relationship Id="rId3" Type="http://schemas.openxmlformats.org/officeDocument/2006/relationships/image" Target="../media/image1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hyperlink" Target="https://projector.tensorflow.org/" TargetMode="Externa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Ke Fan, Abdullateef Almudaifer, Sungman Kang"/>
          <p:cNvSpPr txBox="1"/>
          <p:nvPr>
            <p:ph type="body" sz="quarter" idx="1"/>
          </p:nvPr>
        </p:nvSpPr>
        <p:spPr>
          <a:xfrm>
            <a:off x="762000" y="4333876"/>
            <a:ext cx="6762578" cy="1655762"/>
          </a:xfrm>
          <a:prstGeom prst="rect">
            <a:avLst/>
          </a:prstGeom>
        </p:spPr>
        <p:txBody>
          <a:bodyPr/>
          <a:lstStyle/>
          <a:p>
            <a:pPr/>
            <a:r>
              <a:t>Ke Fan, Abdullateef Almudaifer, Sungman Kang </a:t>
            </a:r>
          </a:p>
        </p:txBody>
      </p:sp>
      <p:sp>
        <p:nvSpPr>
          <p:cNvPr id="752" name="Investigation of Image Classification based on Transfer Learning and Siamese Network"/>
          <p:cNvSpPr txBox="1"/>
          <p:nvPr>
            <p:ph type="title"/>
          </p:nvPr>
        </p:nvSpPr>
        <p:spPr>
          <a:xfrm>
            <a:off x="761999" y="2526131"/>
            <a:ext cx="8122602" cy="1715669"/>
          </a:xfrm>
          <a:prstGeom prst="rect">
            <a:avLst/>
          </a:prstGeom>
        </p:spPr>
        <p:txBody>
          <a:bodyPr/>
          <a:lstStyle>
            <a:lvl1pPr defTabSz="548640">
              <a:defRPr sz="3600"/>
            </a:lvl1pPr>
          </a:lstStyle>
          <a:p>
            <a:pPr/>
            <a:r>
              <a:t>Investigation of Image Classification based on Transfer Learning and Siamese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iamese Network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Siamese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iamese Network"/>
          <p:cNvSpPr txBox="1"/>
          <p:nvPr>
            <p:ph type="title"/>
          </p:nvPr>
        </p:nvSpPr>
        <p:spPr>
          <a:xfrm>
            <a:off x="402269" y="476718"/>
            <a:ext cx="7977352" cy="768549"/>
          </a:xfrm>
          <a:prstGeom prst="rect">
            <a:avLst/>
          </a:prstGeom>
        </p:spPr>
        <p:txBody>
          <a:bodyPr/>
          <a:lstStyle/>
          <a:p>
            <a:pPr/>
            <a:r>
              <a:t>Siamese Network</a:t>
            </a:r>
          </a:p>
        </p:txBody>
      </p:sp>
      <p:grpSp>
        <p:nvGrpSpPr>
          <p:cNvPr id="899" name="CNN"/>
          <p:cNvGrpSpPr/>
          <p:nvPr/>
        </p:nvGrpSpPr>
        <p:grpSpPr>
          <a:xfrm>
            <a:off x="3129529" y="1941600"/>
            <a:ext cx="1518540" cy="743149"/>
            <a:chOff x="0" y="0"/>
            <a:chExt cx="1518538" cy="743148"/>
          </a:xfrm>
        </p:grpSpPr>
        <p:sp>
          <p:nvSpPr>
            <p:cNvPr id="897" name="Rectangle"/>
            <p:cNvSpPr/>
            <p:nvPr/>
          </p:nvSpPr>
          <p:spPr>
            <a:xfrm>
              <a:off x="0" y="-1"/>
              <a:ext cx="1518539" cy="7431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900">
                  <a:latin typeface="Times"/>
                  <a:ea typeface="Times"/>
                  <a:cs typeface="Times"/>
                  <a:sym typeface="Times"/>
                </a:defRPr>
              </a:pPr>
            </a:p>
          </p:txBody>
        </p:sp>
        <p:sp>
          <p:nvSpPr>
            <p:cNvPr id="898" name="CNN"/>
            <p:cNvSpPr txBox="1"/>
            <p:nvPr/>
          </p:nvSpPr>
          <p:spPr>
            <a:xfrm>
              <a:off x="0" y="103605"/>
              <a:ext cx="1518539" cy="535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900"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CNN</a:t>
              </a:r>
            </a:p>
          </p:txBody>
        </p:sp>
      </p:grpSp>
      <p:grpSp>
        <p:nvGrpSpPr>
          <p:cNvPr id="902" name="Img"/>
          <p:cNvGrpSpPr/>
          <p:nvPr/>
        </p:nvGrpSpPr>
        <p:grpSpPr>
          <a:xfrm>
            <a:off x="1412348" y="1805172"/>
            <a:ext cx="1016002" cy="1016002"/>
            <a:chOff x="0" y="0"/>
            <a:chExt cx="1016000" cy="1016000"/>
          </a:xfrm>
        </p:grpSpPr>
        <p:sp>
          <p:nvSpPr>
            <p:cNvPr id="900" name="Square"/>
            <p:cNvSpPr/>
            <p:nvPr/>
          </p:nvSpPr>
          <p:spPr>
            <a:xfrm>
              <a:off x="0" y="0"/>
              <a:ext cx="1016001" cy="1016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500">
                  <a:latin typeface="Times"/>
                  <a:ea typeface="Times"/>
                  <a:cs typeface="Times"/>
                  <a:sym typeface="Times"/>
                </a:defRPr>
              </a:pPr>
            </a:p>
          </p:txBody>
        </p:sp>
        <p:sp>
          <p:nvSpPr>
            <p:cNvPr id="901" name="Img"/>
            <p:cNvSpPr txBox="1"/>
            <p:nvPr/>
          </p:nvSpPr>
          <p:spPr>
            <a:xfrm>
              <a:off x="0" y="271782"/>
              <a:ext cx="1016001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500"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Img</a:t>
              </a:r>
            </a:p>
          </p:txBody>
        </p:sp>
      </p:grpSp>
      <p:sp>
        <p:nvSpPr>
          <p:cNvPr id="903" name="Line"/>
          <p:cNvSpPr/>
          <p:nvPr/>
        </p:nvSpPr>
        <p:spPr>
          <a:xfrm>
            <a:off x="2424402" y="2313172"/>
            <a:ext cx="709077" cy="2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4" name="Line"/>
          <p:cNvSpPr/>
          <p:nvPr/>
        </p:nvSpPr>
        <p:spPr>
          <a:xfrm>
            <a:off x="4666784" y="2313172"/>
            <a:ext cx="709078" cy="2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5" name="Rounded Rectangle"/>
          <p:cNvSpPr/>
          <p:nvPr/>
        </p:nvSpPr>
        <p:spPr>
          <a:xfrm>
            <a:off x="5349249" y="1665472"/>
            <a:ext cx="330481" cy="129540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906" name="Circle"/>
          <p:cNvSpPr/>
          <p:nvPr/>
        </p:nvSpPr>
        <p:spPr>
          <a:xfrm>
            <a:off x="5387487" y="1741448"/>
            <a:ext cx="254003" cy="254003"/>
          </a:xfrm>
          <a:prstGeom prst="ellipse">
            <a:avLst/>
          </a:prstGeom>
          <a:solidFill>
            <a:srgbClr val="BFC0C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907" name="Circle"/>
          <p:cNvSpPr/>
          <p:nvPr/>
        </p:nvSpPr>
        <p:spPr>
          <a:xfrm>
            <a:off x="5387487" y="2033754"/>
            <a:ext cx="254003" cy="254003"/>
          </a:xfrm>
          <a:prstGeom prst="ellipse">
            <a:avLst/>
          </a:prstGeom>
          <a:solidFill>
            <a:srgbClr val="A7A7A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908" name="Circle"/>
          <p:cNvSpPr/>
          <p:nvPr/>
        </p:nvSpPr>
        <p:spPr>
          <a:xfrm>
            <a:off x="5387487" y="2350443"/>
            <a:ext cx="254003" cy="254003"/>
          </a:xfrm>
          <a:prstGeom prst="ellipse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909" name="Circle"/>
          <p:cNvSpPr/>
          <p:nvPr/>
        </p:nvSpPr>
        <p:spPr>
          <a:xfrm>
            <a:off x="5387487" y="2649298"/>
            <a:ext cx="254003" cy="254003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grpSp>
        <p:nvGrpSpPr>
          <p:cNvPr id="912" name="CNN"/>
          <p:cNvGrpSpPr/>
          <p:nvPr/>
        </p:nvGrpSpPr>
        <p:grpSpPr>
          <a:xfrm>
            <a:off x="3109534" y="4697226"/>
            <a:ext cx="1518541" cy="743149"/>
            <a:chOff x="0" y="0"/>
            <a:chExt cx="1518540" cy="743148"/>
          </a:xfrm>
        </p:grpSpPr>
        <p:sp>
          <p:nvSpPr>
            <p:cNvPr id="910" name="Rectangle"/>
            <p:cNvSpPr/>
            <p:nvPr/>
          </p:nvSpPr>
          <p:spPr>
            <a:xfrm>
              <a:off x="-1" y="-1"/>
              <a:ext cx="1518542" cy="7431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900">
                  <a:latin typeface="Times"/>
                  <a:ea typeface="Times"/>
                  <a:cs typeface="Times"/>
                  <a:sym typeface="Times"/>
                </a:defRPr>
              </a:pPr>
            </a:p>
          </p:txBody>
        </p:sp>
        <p:sp>
          <p:nvSpPr>
            <p:cNvPr id="911" name="CNN"/>
            <p:cNvSpPr txBox="1"/>
            <p:nvPr/>
          </p:nvSpPr>
          <p:spPr>
            <a:xfrm>
              <a:off x="-1" y="103605"/>
              <a:ext cx="1518542" cy="535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900"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CNN</a:t>
              </a:r>
            </a:p>
          </p:txBody>
        </p:sp>
      </p:grpSp>
      <p:grpSp>
        <p:nvGrpSpPr>
          <p:cNvPr id="915" name="Img"/>
          <p:cNvGrpSpPr/>
          <p:nvPr/>
        </p:nvGrpSpPr>
        <p:grpSpPr>
          <a:xfrm>
            <a:off x="1392353" y="4560799"/>
            <a:ext cx="1016001" cy="1016002"/>
            <a:chOff x="0" y="0"/>
            <a:chExt cx="1016000" cy="1016000"/>
          </a:xfrm>
        </p:grpSpPr>
        <p:sp>
          <p:nvSpPr>
            <p:cNvPr id="913" name="Square"/>
            <p:cNvSpPr/>
            <p:nvPr/>
          </p:nvSpPr>
          <p:spPr>
            <a:xfrm>
              <a:off x="0" y="0"/>
              <a:ext cx="1016001" cy="1016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500">
                  <a:latin typeface="Times"/>
                  <a:ea typeface="Times"/>
                  <a:cs typeface="Times"/>
                  <a:sym typeface="Times"/>
                </a:defRPr>
              </a:pPr>
            </a:p>
          </p:txBody>
        </p:sp>
        <p:sp>
          <p:nvSpPr>
            <p:cNvPr id="914" name="Img"/>
            <p:cNvSpPr txBox="1"/>
            <p:nvPr/>
          </p:nvSpPr>
          <p:spPr>
            <a:xfrm>
              <a:off x="0" y="271782"/>
              <a:ext cx="1016001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500"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Img</a:t>
              </a:r>
            </a:p>
          </p:txBody>
        </p:sp>
      </p:grpSp>
      <p:sp>
        <p:nvSpPr>
          <p:cNvPr id="916" name="Line"/>
          <p:cNvSpPr/>
          <p:nvPr/>
        </p:nvSpPr>
        <p:spPr>
          <a:xfrm>
            <a:off x="2404405" y="5068799"/>
            <a:ext cx="709077" cy="2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17" name="Line"/>
          <p:cNvSpPr/>
          <p:nvPr/>
        </p:nvSpPr>
        <p:spPr>
          <a:xfrm>
            <a:off x="4646790" y="5068799"/>
            <a:ext cx="709077" cy="2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18" name="Rounded Rectangle"/>
          <p:cNvSpPr/>
          <p:nvPr/>
        </p:nvSpPr>
        <p:spPr>
          <a:xfrm>
            <a:off x="5329254" y="4421099"/>
            <a:ext cx="330480" cy="129540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919" name="Circle"/>
          <p:cNvSpPr/>
          <p:nvPr/>
        </p:nvSpPr>
        <p:spPr>
          <a:xfrm>
            <a:off x="5367492" y="4497075"/>
            <a:ext cx="254003" cy="254003"/>
          </a:xfrm>
          <a:prstGeom prst="ellipse">
            <a:avLst/>
          </a:prstGeom>
          <a:solidFill>
            <a:srgbClr val="BFC0C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920" name="Circle"/>
          <p:cNvSpPr/>
          <p:nvPr/>
        </p:nvSpPr>
        <p:spPr>
          <a:xfrm>
            <a:off x="5367492" y="4789382"/>
            <a:ext cx="254003" cy="254003"/>
          </a:xfrm>
          <a:prstGeom prst="ellipse">
            <a:avLst/>
          </a:prstGeom>
          <a:solidFill>
            <a:srgbClr val="A7A7A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921" name="Circle"/>
          <p:cNvSpPr/>
          <p:nvPr/>
        </p:nvSpPr>
        <p:spPr>
          <a:xfrm>
            <a:off x="5367492" y="5106070"/>
            <a:ext cx="254003" cy="254003"/>
          </a:xfrm>
          <a:prstGeom prst="ellipse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922" name="Circle"/>
          <p:cNvSpPr/>
          <p:nvPr/>
        </p:nvSpPr>
        <p:spPr>
          <a:xfrm>
            <a:off x="5367492" y="5404925"/>
            <a:ext cx="254003" cy="254003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923" name="…"/>
          <p:cNvSpPr txBox="1"/>
          <p:nvPr/>
        </p:nvSpPr>
        <p:spPr>
          <a:xfrm>
            <a:off x="1704269" y="3441920"/>
            <a:ext cx="272015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924" name="…"/>
          <p:cNvSpPr txBox="1"/>
          <p:nvPr/>
        </p:nvSpPr>
        <p:spPr>
          <a:xfrm>
            <a:off x="3764124" y="3441920"/>
            <a:ext cx="272015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925" name="…"/>
          <p:cNvSpPr txBox="1"/>
          <p:nvPr/>
        </p:nvSpPr>
        <p:spPr>
          <a:xfrm>
            <a:off x="5378481" y="3441920"/>
            <a:ext cx="272015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926" name="Double Arrow"/>
          <p:cNvSpPr/>
          <p:nvPr/>
        </p:nvSpPr>
        <p:spPr>
          <a:xfrm rot="16200000">
            <a:off x="3465684" y="2966354"/>
            <a:ext cx="846230" cy="348482"/>
          </a:xfrm>
          <a:prstGeom prst="leftRightArrow">
            <a:avLst>
              <a:gd name="adj1" fmla="val 36579"/>
              <a:gd name="adj2" fmla="val 58996"/>
            </a:avLst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927" name="Double Arrow"/>
          <p:cNvSpPr/>
          <p:nvPr/>
        </p:nvSpPr>
        <p:spPr>
          <a:xfrm rot="16200000">
            <a:off x="3477016" y="4068124"/>
            <a:ext cx="846230" cy="348482"/>
          </a:xfrm>
          <a:prstGeom prst="leftRightArrow">
            <a:avLst>
              <a:gd name="adj1" fmla="val 36579"/>
              <a:gd name="adj2" fmla="val 58996"/>
            </a:avLst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928" name="Shared    weights"/>
          <p:cNvSpPr txBox="1"/>
          <p:nvPr/>
        </p:nvSpPr>
        <p:spPr>
          <a:xfrm>
            <a:off x="3206076" y="2986926"/>
            <a:ext cx="1416243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Shared    weights</a:t>
            </a:r>
          </a:p>
        </p:txBody>
      </p:sp>
      <p:sp>
        <p:nvSpPr>
          <p:cNvPr id="929" name="Shared    weights"/>
          <p:cNvSpPr txBox="1"/>
          <p:nvPr/>
        </p:nvSpPr>
        <p:spPr>
          <a:xfrm>
            <a:off x="3221750" y="4088696"/>
            <a:ext cx="1416243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Shared    weights</a:t>
            </a:r>
          </a:p>
        </p:txBody>
      </p:sp>
      <p:grpSp>
        <p:nvGrpSpPr>
          <p:cNvPr id="932" name="Loss"/>
          <p:cNvGrpSpPr/>
          <p:nvPr/>
        </p:nvGrpSpPr>
        <p:grpSpPr>
          <a:xfrm>
            <a:off x="7005539" y="3168425"/>
            <a:ext cx="1017951" cy="1051069"/>
            <a:chOff x="26192" y="0"/>
            <a:chExt cx="1017950" cy="1051068"/>
          </a:xfrm>
        </p:grpSpPr>
        <p:sp>
          <p:nvSpPr>
            <p:cNvPr id="930" name="Polygon"/>
            <p:cNvSpPr/>
            <p:nvPr/>
          </p:nvSpPr>
          <p:spPr>
            <a:xfrm>
              <a:off x="26192" y="0"/>
              <a:ext cx="1017952" cy="1051069"/>
            </a:xfrm>
            <a:prstGeom prst="pentagon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200">
                  <a:latin typeface="Times"/>
                  <a:ea typeface="Times"/>
                  <a:cs typeface="Times"/>
                  <a:sym typeface="Times"/>
                </a:defRPr>
              </a:pPr>
            </a:p>
          </p:txBody>
        </p:sp>
        <p:sp>
          <p:nvSpPr>
            <p:cNvPr id="931" name="Loss"/>
            <p:cNvSpPr txBox="1"/>
            <p:nvPr/>
          </p:nvSpPr>
          <p:spPr>
            <a:xfrm>
              <a:off x="220604" y="426076"/>
              <a:ext cx="629127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200"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Loss</a:t>
              </a:r>
            </a:p>
          </p:txBody>
        </p:sp>
      </p:grpSp>
      <p:sp>
        <p:nvSpPr>
          <p:cNvPr id="933" name="Line"/>
          <p:cNvSpPr/>
          <p:nvPr/>
        </p:nvSpPr>
        <p:spPr>
          <a:xfrm>
            <a:off x="5967129" y="3693959"/>
            <a:ext cx="1041402" cy="2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34" name="Connection Line"/>
          <p:cNvSpPr/>
          <p:nvPr/>
        </p:nvSpPr>
        <p:spPr>
          <a:xfrm>
            <a:off x="5743037" y="2326349"/>
            <a:ext cx="1651145" cy="92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03" fill="norm" stroke="1" extrusionOk="0">
                <a:moveTo>
                  <a:pt x="0" y="243"/>
                </a:moveTo>
                <a:cubicBezTo>
                  <a:pt x="11142" y="-1397"/>
                  <a:pt x="18342" y="5256"/>
                  <a:pt x="21600" y="20203"/>
                </a:cubicBezTo>
              </a:path>
            </a:pathLst>
          </a:cu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935" name="Connection Line"/>
          <p:cNvSpPr/>
          <p:nvPr/>
        </p:nvSpPr>
        <p:spPr>
          <a:xfrm>
            <a:off x="5697723" y="4232049"/>
            <a:ext cx="1702136" cy="89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46" fill="norm" stroke="1" extrusionOk="0">
                <a:moveTo>
                  <a:pt x="0" y="19128"/>
                </a:moveTo>
                <a:cubicBezTo>
                  <a:pt x="11229" y="21600"/>
                  <a:pt x="18429" y="15224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936" name="Input image"/>
          <p:cNvSpPr txBox="1"/>
          <p:nvPr/>
        </p:nvSpPr>
        <p:spPr>
          <a:xfrm>
            <a:off x="1342130" y="5774144"/>
            <a:ext cx="111644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Input image</a:t>
            </a:r>
          </a:p>
        </p:txBody>
      </p:sp>
      <p:sp>
        <p:nvSpPr>
          <p:cNvPr id="937" name="Sub-networks"/>
          <p:cNvSpPr txBox="1"/>
          <p:nvPr/>
        </p:nvSpPr>
        <p:spPr>
          <a:xfrm>
            <a:off x="3263463" y="5774144"/>
            <a:ext cx="1250672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Sub-networks</a:t>
            </a:r>
          </a:p>
        </p:txBody>
      </p:sp>
      <p:sp>
        <p:nvSpPr>
          <p:cNvPr id="938" name="Embeddings"/>
          <p:cNvSpPr txBox="1"/>
          <p:nvPr/>
        </p:nvSpPr>
        <p:spPr>
          <a:xfrm>
            <a:off x="4955614" y="5774144"/>
            <a:ext cx="1117749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Embeddings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Contrastive Loss"/>
          <p:cNvSpPr txBox="1"/>
          <p:nvPr>
            <p:ph type="title"/>
          </p:nvPr>
        </p:nvSpPr>
        <p:spPr>
          <a:xfrm>
            <a:off x="402270" y="476716"/>
            <a:ext cx="7977348" cy="768552"/>
          </a:xfrm>
          <a:prstGeom prst="rect">
            <a:avLst/>
          </a:prstGeom>
        </p:spPr>
        <p:txBody>
          <a:bodyPr/>
          <a:lstStyle/>
          <a:p>
            <a:pPr/>
            <a:r>
              <a:t>Contrastive Loss</a:t>
            </a:r>
          </a:p>
        </p:txBody>
      </p:sp>
      <p:sp>
        <p:nvSpPr>
          <p:cNvPr id="941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2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943" name="Screen Shot 2021-04-17 at 5.00.37 PM.png" descr="Screen Shot 2021-04-17 at 5.00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076" y="1245264"/>
            <a:ext cx="7625658" cy="4823274"/>
          </a:xfrm>
          <a:prstGeom prst="rect">
            <a:avLst/>
          </a:prstGeom>
          <a:ln w="12700">
            <a:miter lim="400000"/>
          </a:ln>
        </p:spPr>
      </p:pic>
      <p:sp>
        <p:nvSpPr>
          <p:cNvPr id="944" name="Line"/>
          <p:cNvSpPr/>
          <p:nvPr/>
        </p:nvSpPr>
        <p:spPr>
          <a:xfrm>
            <a:off x="4292481" y="2041138"/>
            <a:ext cx="5" cy="603625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45" name="Line"/>
          <p:cNvSpPr/>
          <p:nvPr/>
        </p:nvSpPr>
        <p:spPr>
          <a:xfrm>
            <a:off x="4330581" y="4758077"/>
            <a:ext cx="5" cy="603625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46" name="Shared weights"/>
          <p:cNvSpPr txBox="1"/>
          <p:nvPr/>
        </p:nvSpPr>
        <p:spPr>
          <a:xfrm>
            <a:off x="3727858" y="2177917"/>
            <a:ext cx="115464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Shared weights</a:t>
            </a:r>
          </a:p>
        </p:txBody>
      </p:sp>
      <p:sp>
        <p:nvSpPr>
          <p:cNvPr id="947" name="Shared weights"/>
          <p:cNvSpPr txBox="1"/>
          <p:nvPr/>
        </p:nvSpPr>
        <p:spPr>
          <a:xfrm>
            <a:off x="3765958" y="4925266"/>
            <a:ext cx="115464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Shared weights</a:t>
            </a:r>
          </a:p>
        </p:txBody>
      </p:sp>
      <p:sp>
        <p:nvSpPr>
          <p:cNvPr id="948" name="push"/>
          <p:cNvSpPr txBox="1"/>
          <p:nvPr/>
        </p:nvSpPr>
        <p:spPr>
          <a:xfrm>
            <a:off x="6947914" y="4512967"/>
            <a:ext cx="43461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push</a:t>
            </a:r>
          </a:p>
        </p:txBody>
      </p:sp>
      <p:sp>
        <p:nvSpPr>
          <p:cNvPr id="949" name="pull"/>
          <p:cNvSpPr txBox="1"/>
          <p:nvPr/>
        </p:nvSpPr>
        <p:spPr>
          <a:xfrm>
            <a:off x="6791862" y="2432822"/>
            <a:ext cx="341369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pull</a:t>
            </a:r>
          </a:p>
        </p:txBody>
      </p:sp>
      <p:sp>
        <p:nvSpPr>
          <p:cNvPr id="950" name="TextBox 11"/>
          <p:cNvSpPr txBox="1"/>
          <p:nvPr/>
        </p:nvSpPr>
        <p:spPr>
          <a:xfrm>
            <a:off x="1639938" y="6083403"/>
            <a:ext cx="5805895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Example of a contrastive ranking loss training setup</a:t>
            </a:r>
          </a:p>
        </p:txBody>
      </p:sp>
      <p:sp>
        <p:nvSpPr>
          <p:cNvPr id="951" name="[1]"/>
          <p:cNvSpPr txBox="1"/>
          <p:nvPr/>
        </p:nvSpPr>
        <p:spPr>
          <a:xfrm>
            <a:off x="8397468" y="2495269"/>
            <a:ext cx="391896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[1]</a:t>
            </a:r>
          </a:p>
        </p:txBody>
      </p:sp>
      <p:sp>
        <p:nvSpPr>
          <p:cNvPr id="952" name="[0]"/>
          <p:cNvSpPr txBox="1"/>
          <p:nvPr/>
        </p:nvSpPr>
        <p:spPr>
          <a:xfrm>
            <a:off x="8397468" y="4990024"/>
            <a:ext cx="391896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[0]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Contrastive Loss"/>
          <p:cNvSpPr txBox="1"/>
          <p:nvPr>
            <p:ph type="title"/>
          </p:nvPr>
        </p:nvSpPr>
        <p:spPr>
          <a:xfrm>
            <a:off x="402270" y="476716"/>
            <a:ext cx="7977348" cy="768552"/>
          </a:xfrm>
          <a:prstGeom prst="rect">
            <a:avLst/>
          </a:prstGeom>
        </p:spPr>
        <p:txBody>
          <a:bodyPr/>
          <a:lstStyle/>
          <a:p>
            <a:pPr/>
            <a:r>
              <a:t>Contrastive Loss Function</a:t>
            </a:r>
          </a:p>
        </p:txBody>
      </p:sp>
      <p:sp>
        <p:nvSpPr>
          <p:cNvPr id="955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56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sp>
        <p:nvSpPr>
          <p:cNvPr id="957" name="Equation"/>
          <p:cNvSpPr txBox="1"/>
          <p:nvPr/>
        </p:nvSpPr>
        <p:spPr>
          <a:xfrm>
            <a:off x="735865" y="2995815"/>
            <a:ext cx="609041" cy="1808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</p:txBody>
      </p:sp>
      <p:sp>
        <p:nvSpPr>
          <p:cNvPr id="958" name=": embedding vectors of the two samples in a pair"/>
          <p:cNvSpPr txBox="1"/>
          <p:nvPr/>
        </p:nvSpPr>
        <p:spPr>
          <a:xfrm>
            <a:off x="1356269" y="2926220"/>
            <a:ext cx="3555524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: embedding vectors of the two samples in a pair</a:t>
            </a:r>
          </a:p>
        </p:txBody>
      </p:sp>
      <p:sp>
        <p:nvSpPr>
          <p:cNvPr id="959" name="Equation"/>
          <p:cNvSpPr txBox="1"/>
          <p:nvPr/>
        </p:nvSpPr>
        <p:spPr>
          <a:xfrm>
            <a:off x="735865" y="3292302"/>
            <a:ext cx="141803" cy="1597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</p:txBody>
      </p:sp>
      <p:sp>
        <p:nvSpPr>
          <p:cNvPr id="960" name=": binary label (1 for a positive pair and 0 for a negative pair)"/>
          <p:cNvSpPr txBox="1"/>
          <p:nvPr/>
        </p:nvSpPr>
        <p:spPr>
          <a:xfrm>
            <a:off x="922610" y="3199457"/>
            <a:ext cx="4374636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: binary label (1 for a positive pair and 0 for a negative pair)</a:t>
            </a:r>
          </a:p>
        </p:txBody>
      </p:sp>
      <p:sp>
        <p:nvSpPr>
          <p:cNvPr id="961" name="m: margin, N: the number of batches"/>
          <p:cNvSpPr txBox="1"/>
          <p:nvPr/>
        </p:nvSpPr>
        <p:spPr>
          <a:xfrm>
            <a:off x="709236" y="3475642"/>
            <a:ext cx="2722868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m: margin, N: the number of batches</a:t>
            </a:r>
          </a:p>
        </p:txBody>
      </p:sp>
      <p:pic>
        <p:nvPicPr>
          <p:cNvPr id="9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198" y="1589845"/>
            <a:ext cx="8149253" cy="991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Triplet Loss"/>
          <p:cNvSpPr txBox="1"/>
          <p:nvPr>
            <p:ph type="title"/>
          </p:nvPr>
        </p:nvSpPr>
        <p:spPr>
          <a:xfrm>
            <a:off x="402270" y="476716"/>
            <a:ext cx="7977348" cy="768552"/>
          </a:xfrm>
          <a:prstGeom prst="rect">
            <a:avLst/>
          </a:prstGeom>
        </p:spPr>
        <p:txBody>
          <a:bodyPr/>
          <a:lstStyle/>
          <a:p>
            <a:pPr/>
            <a:r>
              <a:t>Triplet Loss</a:t>
            </a:r>
          </a:p>
        </p:txBody>
      </p:sp>
      <p:sp>
        <p:nvSpPr>
          <p:cNvPr id="965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6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967" name="Screen Shot 2021-04-17 at 4.44.00 PM.png" descr="Screen Shot 2021-04-17 at 4.44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287" y="1657717"/>
            <a:ext cx="8679393" cy="4317871"/>
          </a:xfrm>
          <a:prstGeom prst="rect">
            <a:avLst/>
          </a:prstGeom>
          <a:ln w="12700">
            <a:miter lim="400000"/>
          </a:ln>
        </p:spPr>
      </p:pic>
      <p:sp>
        <p:nvSpPr>
          <p:cNvPr id="968" name="Shared weights"/>
          <p:cNvSpPr txBox="1"/>
          <p:nvPr/>
        </p:nvSpPr>
        <p:spPr>
          <a:xfrm>
            <a:off x="3397786" y="4184677"/>
            <a:ext cx="115464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Shared weights</a:t>
            </a:r>
          </a:p>
        </p:txBody>
      </p:sp>
      <p:sp>
        <p:nvSpPr>
          <p:cNvPr id="969" name="Line"/>
          <p:cNvSpPr/>
          <p:nvPr/>
        </p:nvSpPr>
        <p:spPr>
          <a:xfrm>
            <a:off x="3939082" y="4060730"/>
            <a:ext cx="5" cy="669017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70" name="Shared weights"/>
          <p:cNvSpPr txBox="1"/>
          <p:nvPr/>
        </p:nvSpPr>
        <p:spPr>
          <a:xfrm>
            <a:off x="3385086" y="2813573"/>
            <a:ext cx="115464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Shared weights</a:t>
            </a:r>
          </a:p>
        </p:txBody>
      </p:sp>
      <p:sp>
        <p:nvSpPr>
          <p:cNvPr id="971" name="Line"/>
          <p:cNvSpPr/>
          <p:nvPr/>
        </p:nvSpPr>
        <p:spPr>
          <a:xfrm>
            <a:off x="3917053" y="2665783"/>
            <a:ext cx="5" cy="669016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72" name="pull"/>
          <p:cNvSpPr txBox="1"/>
          <p:nvPr/>
        </p:nvSpPr>
        <p:spPr>
          <a:xfrm>
            <a:off x="6939943" y="3211419"/>
            <a:ext cx="341369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pull</a:t>
            </a:r>
          </a:p>
        </p:txBody>
      </p:sp>
      <p:sp>
        <p:nvSpPr>
          <p:cNvPr id="973" name="push"/>
          <p:cNvSpPr txBox="1"/>
          <p:nvPr/>
        </p:nvSpPr>
        <p:spPr>
          <a:xfrm>
            <a:off x="7523990" y="3499232"/>
            <a:ext cx="43461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push</a:t>
            </a:r>
          </a:p>
        </p:txBody>
      </p:sp>
      <p:sp>
        <p:nvSpPr>
          <p:cNvPr id="974" name="TextBox 12"/>
          <p:cNvSpPr txBox="1"/>
          <p:nvPr/>
        </p:nvSpPr>
        <p:spPr>
          <a:xfrm>
            <a:off x="1639938" y="6083403"/>
            <a:ext cx="5805895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Example of a contrastive ranking loss training setup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Triplet Loss"/>
          <p:cNvSpPr txBox="1"/>
          <p:nvPr>
            <p:ph type="title"/>
          </p:nvPr>
        </p:nvSpPr>
        <p:spPr>
          <a:xfrm>
            <a:off x="402270" y="476716"/>
            <a:ext cx="7977348" cy="768552"/>
          </a:xfrm>
          <a:prstGeom prst="rect">
            <a:avLst/>
          </a:prstGeom>
        </p:spPr>
        <p:txBody>
          <a:bodyPr/>
          <a:lstStyle/>
          <a:p>
            <a:pPr/>
            <a:r>
              <a:t>Triplet Loss Function</a:t>
            </a:r>
          </a:p>
        </p:txBody>
      </p:sp>
      <p:sp>
        <p:nvSpPr>
          <p:cNvPr id="977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8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9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878" y="1662496"/>
            <a:ext cx="8187736" cy="1145312"/>
          </a:xfrm>
          <a:prstGeom prst="rect">
            <a:avLst/>
          </a:prstGeom>
          <a:ln w="12700">
            <a:miter lim="400000"/>
          </a:ln>
        </p:spPr>
      </p:pic>
      <p:sp>
        <p:nvSpPr>
          <p:cNvPr id="980" name="Equation"/>
          <p:cNvSpPr txBox="1"/>
          <p:nvPr/>
        </p:nvSpPr>
        <p:spPr>
          <a:xfrm>
            <a:off x="735865" y="2995815"/>
            <a:ext cx="965419" cy="19123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</p:txBody>
      </p:sp>
      <p:sp>
        <p:nvSpPr>
          <p:cNvPr id="981" name=": embedding vectors of the anchor, positive, negative in a triplet"/>
          <p:cNvSpPr txBox="1"/>
          <p:nvPr/>
        </p:nvSpPr>
        <p:spPr>
          <a:xfrm>
            <a:off x="1729646" y="2931416"/>
            <a:ext cx="4639513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: embedding vectors of the anchor, positive, negative in a triplet</a:t>
            </a:r>
          </a:p>
        </p:txBody>
      </p:sp>
      <p:sp>
        <p:nvSpPr>
          <p:cNvPr id="982" name="m: margin, N: the number of batches"/>
          <p:cNvSpPr txBox="1"/>
          <p:nvPr/>
        </p:nvSpPr>
        <p:spPr>
          <a:xfrm>
            <a:off x="716557" y="3225038"/>
            <a:ext cx="2722868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m: margin, N: the number of batches</a:t>
            </a:r>
          </a:p>
        </p:txBody>
      </p:sp>
      <p:sp>
        <p:nvSpPr>
          <p:cNvPr id="983" name="Equation"/>
          <p:cNvSpPr txBox="1"/>
          <p:nvPr/>
        </p:nvSpPr>
        <p:spPr>
          <a:xfrm>
            <a:off x="2123232" y="4339025"/>
            <a:ext cx="2482710" cy="2465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&gt;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</a:p>
        </p:txBody>
      </p:sp>
      <p:sp>
        <p:nvSpPr>
          <p:cNvPr id="984" name="Easy Triplets:"/>
          <p:cNvSpPr txBox="1"/>
          <p:nvPr/>
        </p:nvSpPr>
        <p:spPr>
          <a:xfrm>
            <a:off x="684832" y="4240145"/>
            <a:ext cx="1385833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1000"/>
              </a:spcBef>
              <a:defRPr b="1" sz="17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Easy Triplets:</a:t>
            </a:r>
          </a:p>
        </p:txBody>
      </p:sp>
      <p:sp>
        <p:nvSpPr>
          <p:cNvPr id="985" name="Equation"/>
          <p:cNvSpPr txBox="1"/>
          <p:nvPr/>
        </p:nvSpPr>
        <p:spPr>
          <a:xfrm>
            <a:off x="2183715" y="4732980"/>
            <a:ext cx="2052612" cy="2465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986" name="Hard Triplets:"/>
          <p:cNvSpPr txBox="1"/>
          <p:nvPr/>
        </p:nvSpPr>
        <p:spPr>
          <a:xfrm>
            <a:off x="684832" y="4659502"/>
            <a:ext cx="1433694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1000"/>
              </a:spcBef>
              <a:defRPr b="1" sz="17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Hard Triplets:</a:t>
            </a:r>
          </a:p>
        </p:txBody>
      </p:sp>
      <p:sp>
        <p:nvSpPr>
          <p:cNvPr id="987" name="Semi-Hard Triplets:"/>
          <p:cNvSpPr txBox="1"/>
          <p:nvPr/>
        </p:nvSpPr>
        <p:spPr>
          <a:xfrm>
            <a:off x="684832" y="5067582"/>
            <a:ext cx="1961320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1000"/>
              </a:spcBef>
              <a:defRPr b="1" sz="17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Semi-Hard Triplets:</a:t>
            </a:r>
          </a:p>
        </p:txBody>
      </p:sp>
      <p:sp>
        <p:nvSpPr>
          <p:cNvPr id="988" name="Equation"/>
          <p:cNvSpPr txBox="1"/>
          <p:nvPr/>
        </p:nvSpPr>
        <p:spPr>
          <a:xfrm>
            <a:off x="2754079" y="5133054"/>
            <a:ext cx="3658337" cy="2465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Implementation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iamese Network"/>
          <p:cNvSpPr txBox="1"/>
          <p:nvPr>
            <p:ph type="title"/>
          </p:nvPr>
        </p:nvSpPr>
        <p:spPr>
          <a:xfrm>
            <a:off x="402270" y="476716"/>
            <a:ext cx="7977348" cy="768552"/>
          </a:xfrm>
          <a:prstGeom prst="rect">
            <a:avLst/>
          </a:prstGeom>
        </p:spPr>
        <p:txBody>
          <a:bodyPr/>
          <a:lstStyle/>
          <a:p>
            <a:pPr/>
            <a:r>
              <a:t>Architecture</a:t>
            </a:r>
          </a:p>
        </p:txBody>
      </p:sp>
      <p:sp>
        <p:nvSpPr>
          <p:cNvPr id="993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4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995" name="Screen Shot 2021-04-16 at 11.17.53 PM 2.png" descr="Screen Shot 2021-04-16 at 11.17.53 PM 2.png"/>
          <p:cNvPicPr>
            <a:picLocks noChangeAspect="1"/>
          </p:cNvPicPr>
          <p:nvPr/>
        </p:nvPicPr>
        <p:blipFill>
          <a:blip r:embed="rId2">
            <a:extLst/>
          </a:blip>
          <a:srcRect l="0" t="0" r="15376" b="76841"/>
          <a:stretch>
            <a:fillRect/>
          </a:stretch>
        </p:blipFill>
        <p:spPr>
          <a:xfrm>
            <a:off x="223017" y="1722246"/>
            <a:ext cx="6000995" cy="1379807"/>
          </a:xfrm>
          <a:prstGeom prst="rect">
            <a:avLst/>
          </a:prstGeom>
          <a:ln w="12700">
            <a:miter lim="400000"/>
          </a:ln>
        </p:spPr>
      </p:pic>
      <p:sp>
        <p:nvSpPr>
          <p:cNvPr id="996" name="Square"/>
          <p:cNvSpPr/>
          <p:nvPr/>
        </p:nvSpPr>
        <p:spPr>
          <a:xfrm>
            <a:off x="6253448" y="1964695"/>
            <a:ext cx="698505" cy="698502"/>
          </a:xfrm>
          <a:prstGeom prst="rect">
            <a:avLst/>
          </a:prstGeom>
          <a:solidFill>
            <a:srgbClr val="EE9E38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997" name="Loss"/>
          <p:cNvSpPr txBox="1"/>
          <p:nvPr/>
        </p:nvSpPr>
        <p:spPr>
          <a:xfrm>
            <a:off x="6317515" y="2128526"/>
            <a:ext cx="59576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Loss </a:t>
            </a:r>
          </a:p>
        </p:txBody>
      </p:sp>
      <p:grpSp>
        <p:nvGrpSpPr>
          <p:cNvPr id="1000" name="Square"/>
          <p:cNvGrpSpPr/>
          <p:nvPr/>
        </p:nvGrpSpPr>
        <p:grpSpPr>
          <a:xfrm>
            <a:off x="7284551" y="1964692"/>
            <a:ext cx="698509" cy="698506"/>
            <a:chOff x="-1" y="0"/>
            <a:chExt cx="698507" cy="698504"/>
          </a:xfrm>
        </p:grpSpPr>
        <p:sp>
          <p:nvSpPr>
            <p:cNvPr id="998" name="Square"/>
            <p:cNvSpPr/>
            <p:nvPr/>
          </p:nvSpPr>
          <p:spPr>
            <a:xfrm>
              <a:off x="-2" y="-1"/>
              <a:ext cx="698509" cy="698506"/>
            </a:xfrm>
            <a:prstGeom prst="rect">
              <a:avLst/>
            </a:prstGeom>
            <a:solidFill>
              <a:srgbClr val="BFDE83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999" name="FC"/>
            <p:cNvSpPr txBox="1"/>
            <p:nvPr/>
          </p:nvSpPr>
          <p:spPr>
            <a:xfrm>
              <a:off x="-2" y="163831"/>
              <a:ext cx="69850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FC</a:t>
              </a:r>
            </a:p>
          </p:txBody>
        </p:sp>
      </p:grpSp>
      <p:sp>
        <p:nvSpPr>
          <p:cNvPr id="1001" name="Arrow"/>
          <p:cNvSpPr/>
          <p:nvPr/>
        </p:nvSpPr>
        <p:spPr>
          <a:xfrm>
            <a:off x="8044084" y="2251185"/>
            <a:ext cx="208125" cy="201728"/>
          </a:xfrm>
          <a:prstGeom prst="rightArrow">
            <a:avLst>
              <a:gd name="adj1" fmla="val 54079"/>
              <a:gd name="adj2" fmla="val 47717"/>
            </a:avLst>
          </a:prstGeom>
          <a:solidFill>
            <a:srgbClr val="AAC1F0"/>
          </a:solidFill>
          <a:ln w="12700">
            <a:solidFill>
              <a:srgbClr val="535353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1002" name="Classes"/>
          <p:cNvSpPr txBox="1"/>
          <p:nvPr/>
        </p:nvSpPr>
        <p:spPr>
          <a:xfrm>
            <a:off x="8309312" y="2198376"/>
            <a:ext cx="73650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Classes</a:t>
            </a:r>
          </a:p>
        </p:txBody>
      </p:sp>
      <p:sp>
        <p:nvSpPr>
          <p:cNvPr id="1003" name="32"/>
          <p:cNvSpPr txBox="1"/>
          <p:nvPr/>
        </p:nvSpPr>
        <p:spPr>
          <a:xfrm>
            <a:off x="802373" y="1714250"/>
            <a:ext cx="259525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32</a:t>
            </a:r>
          </a:p>
        </p:txBody>
      </p:sp>
      <p:sp>
        <p:nvSpPr>
          <p:cNvPr id="1004" name="512"/>
          <p:cNvSpPr txBox="1"/>
          <p:nvPr/>
        </p:nvSpPr>
        <p:spPr>
          <a:xfrm>
            <a:off x="5537803" y="1577132"/>
            <a:ext cx="33722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512</a:t>
            </a:r>
          </a:p>
        </p:txBody>
      </p:sp>
      <p:sp>
        <p:nvSpPr>
          <p:cNvPr id="1005" name="Connection Line"/>
          <p:cNvSpPr/>
          <p:nvPr/>
        </p:nvSpPr>
        <p:spPr>
          <a:xfrm>
            <a:off x="5732722" y="2659289"/>
            <a:ext cx="1928477" cy="538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49" fill="norm" stroke="1" extrusionOk="0">
                <a:moveTo>
                  <a:pt x="21600" y="0"/>
                </a:moveTo>
                <a:cubicBezTo>
                  <a:pt x="14700" y="19714"/>
                  <a:pt x="7500" y="21600"/>
                  <a:pt x="0" y="5657"/>
                </a:cubicBezTo>
              </a:path>
            </a:pathLst>
          </a:custGeom>
          <a:ln w="50800">
            <a:solidFill>
              <a:srgbClr val="AAC1F0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01" grpId="2"/>
      <p:bldP build="whole" bldLvl="1" animBg="1" rev="0" advAuto="0" spid="1002" grpId="3"/>
      <p:bldP build="whole" bldLvl="1" animBg="1" rev="0" advAuto="0" spid="100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Text Placeholder 1"/>
          <p:cNvSpPr txBox="1"/>
          <p:nvPr>
            <p:ph type="body" idx="1"/>
          </p:nvPr>
        </p:nvSpPr>
        <p:spPr>
          <a:xfrm>
            <a:off x="403225" y="1639888"/>
            <a:ext cx="8338505" cy="4357690"/>
          </a:xfrm>
          <a:prstGeom prst="rect">
            <a:avLst/>
          </a:prstGeom>
        </p:spPr>
        <p:txBody>
          <a:bodyPr/>
          <a:lstStyle/>
          <a:p>
            <a:pPr/>
            <a:r>
              <a:t>Offline pair mining</a:t>
            </a:r>
          </a:p>
          <a:p>
            <a:pPr lvl="1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defined before training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</a:p>
          <a:p>
            <a:pPr/>
            <a:r>
              <a:t>Online triplet mining</a:t>
            </a:r>
          </a:p>
          <a:p>
            <a:pPr lvl="1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defined for every batch during training</a:t>
            </a:r>
          </a:p>
        </p:txBody>
      </p:sp>
      <p:sp>
        <p:nvSpPr>
          <p:cNvPr id="1008" name="Title 2"/>
          <p:cNvSpPr txBox="1"/>
          <p:nvPr>
            <p:ph type="title"/>
          </p:nvPr>
        </p:nvSpPr>
        <p:spPr>
          <a:xfrm>
            <a:off x="402268" y="476716"/>
            <a:ext cx="7977352" cy="768552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Pairs"/>
          <p:cNvSpPr txBox="1"/>
          <p:nvPr>
            <p:ph type="title"/>
          </p:nvPr>
        </p:nvSpPr>
        <p:spPr>
          <a:xfrm>
            <a:off x="402267" y="476716"/>
            <a:ext cx="7977355" cy="768552"/>
          </a:xfrm>
          <a:prstGeom prst="rect">
            <a:avLst/>
          </a:prstGeom>
        </p:spPr>
        <p:txBody>
          <a:bodyPr/>
          <a:lstStyle/>
          <a:p>
            <a:pPr/>
            <a:r>
              <a:t>Pairs</a:t>
            </a:r>
          </a:p>
        </p:txBody>
      </p:sp>
      <p:pic>
        <p:nvPicPr>
          <p:cNvPr id="1011" name="image20.tif" descr="image20.tif"/>
          <p:cNvPicPr>
            <a:picLocks noChangeAspect="1"/>
          </p:cNvPicPr>
          <p:nvPr/>
        </p:nvPicPr>
        <p:blipFill>
          <a:blip r:embed="rId2">
            <a:extLst/>
          </a:blip>
          <a:srcRect l="0" t="1837" r="31496" b="1837"/>
          <a:stretch>
            <a:fillRect/>
          </a:stretch>
        </p:blipFill>
        <p:spPr>
          <a:xfrm>
            <a:off x="1434869" y="1527657"/>
            <a:ext cx="3264912" cy="4932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2" name="image20.tif" descr="image20.tif"/>
          <p:cNvPicPr>
            <a:picLocks noChangeAspect="1"/>
          </p:cNvPicPr>
          <p:nvPr/>
        </p:nvPicPr>
        <p:blipFill>
          <a:blip r:embed="rId2">
            <a:extLst/>
          </a:blip>
          <a:srcRect l="0" t="1837" r="67515" b="1837"/>
          <a:stretch>
            <a:fillRect/>
          </a:stretch>
        </p:blipFill>
        <p:spPr>
          <a:xfrm>
            <a:off x="5011658" y="1460593"/>
            <a:ext cx="1554111" cy="4951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3" name="image20.tif" descr="image20.tif"/>
          <p:cNvPicPr>
            <a:picLocks noChangeAspect="1"/>
          </p:cNvPicPr>
          <p:nvPr/>
        </p:nvPicPr>
        <p:blipFill>
          <a:blip r:embed="rId2">
            <a:extLst/>
          </a:blip>
          <a:srcRect l="74352" t="1837" r="0" b="1837"/>
          <a:stretch>
            <a:fillRect/>
          </a:stretch>
        </p:blipFill>
        <p:spPr>
          <a:xfrm>
            <a:off x="6715320" y="1460593"/>
            <a:ext cx="1226998" cy="4951411"/>
          </a:xfrm>
          <a:prstGeom prst="rect">
            <a:avLst/>
          </a:prstGeom>
          <a:ln w="12700">
            <a:miter lim="400000"/>
          </a:ln>
        </p:spPr>
      </p:pic>
      <p:sp>
        <p:nvSpPr>
          <p:cNvPr id="1014" name="Line"/>
          <p:cNvSpPr/>
          <p:nvPr/>
        </p:nvSpPr>
        <p:spPr>
          <a:xfrm flipV="1">
            <a:off x="4855809" y="1419952"/>
            <a:ext cx="4" cy="5148175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15" name="Label [1]"/>
          <p:cNvSpPr txBox="1"/>
          <p:nvPr/>
        </p:nvSpPr>
        <p:spPr>
          <a:xfrm>
            <a:off x="2805720" y="1066715"/>
            <a:ext cx="786253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/>
            </a:lvl1pPr>
          </a:lstStyle>
          <a:p>
            <a:pPr/>
            <a:r>
              <a:t>Label [1]</a:t>
            </a:r>
          </a:p>
        </p:txBody>
      </p:sp>
      <p:sp>
        <p:nvSpPr>
          <p:cNvPr id="1016" name="Label [0]"/>
          <p:cNvSpPr txBox="1"/>
          <p:nvPr/>
        </p:nvSpPr>
        <p:spPr>
          <a:xfrm>
            <a:off x="6063260" y="1066715"/>
            <a:ext cx="786253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/>
            </a:lvl1pPr>
          </a:lstStyle>
          <a:p>
            <a:pPr/>
            <a:r>
              <a:t>Label [0]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Objective…"/>
          <p:cNvSpPr txBox="1"/>
          <p:nvPr>
            <p:ph type="body" idx="1"/>
          </p:nvPr>
        </p:nvSpPr>
        <p:spPr>
          <a:xfrm>
            <a:off x="761999" y="1893764"/>
            <a:ext cx="7158040" cy="3930965"/>
          </a:xfrm>
          <a:prstGeom prst="rect">
            <a:avLst/>
          </a:prstGeom>
        </p:spPr>
        <p:txBody>
          <a:bodyPr/>
          <a:lstStyle/>
          <a:p>
            <a:pPr/>
            <a:r>
              <a:t>Objective</a:t>
            </a:r>
          </a:p>
          <a:p>
            <a:pPr/>
            <a:r>
              <a:t>Dataset Processing</a:t>
            </a:r>
          </a:p>
          <a:p>
            <a:pPr/>
            <a:r>
              <a:t>Transfer Learning</a:t>
            </a:r>
          </a:p>
          <a:p>
            <a:pPr/>
            <a:r>
              <a:t>Implementation 1</a:t>
            </a:r>
          </a:p>
          <a:p>
            <a:pPr/>
            <a:r>
              <a:t>Siamese Network</a:t>
            </a:r>
          </a:p>
          <a:p>
            <a:pPr/>
            <a:r>
              <a:t>Implementation 2</a:t>
            </a:r>
          </a:p>
          <a:p>
            <a:pPr/>
            <a:r>
              <a:t>Evaluation</a:t>
            </a:r>
          </a:p>
        </p:txBody>
      </p:sp>
      <p:sp>
        <p:nvSpPr>
          <p:cNvPr id="755" name="Agenda"/>
          <p:cNvSpPr txBox="1"/>
          <p:nvPr>
            <p:ph type="title"/>
          </p:nvPr>
        </p:nvSpPr>
        <p:spPr>
          <a:xfrm>
            <a:off x="761998" y="927099"/>
            <a:ext cx="7158040" cy="450035"/>
          </a:xfrm>
          <a:prstGeom prst="rect">
            <a:avLst/>
          </a:prstGeom>
        </p:spPr>
        <p:txBody>
          <a:bodyPr/>
          <a:lstStyle>
            <a:lvl1pPr defTabSz="841247">
              <a:defRPr sz="2900"/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Pairs"/>
          <p:cNvSpPr txBox="1"/>
          <p:nvPr>
            <p:ph type="title"/>
          </p:nvPr>
        </p:nvSpPr>
        <p:spPr>
          <a:xfrm>
            <a:off x="402268" y="476716"/>
            <a:ext cx="7977352" cy="768552"/>
          </a:xfrm>
          <a:prstGeom prst="rect">
            <a:avLst/>
          </a:prstGeom>
        </p:spPr>
        <p:txBody>
          <a:bodyPr/>
          <a:lstStyle/>
          <a:p>
            <a:pPr/>
            <a:r>
              <a:t>Triplets</a:t>
            </a:r>
          </a:p>
        </p:txBody>
      </p:sp>
      <p:sp>
        <p:nvSpPr>
          <p:cNvPr id="1019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2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837" r="0" b="0"/>
          <a:stretch>
            <a:fillRect/>
          </a:stretch>
        </p:blipFill>
        <p:spPr>
          <a:xfrm>
            <a:off x="2180033" y="1564917"/>
            <a:ext cx="4784107" cy="5045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Typical CNN Architecture"/>
          <p:cNvSpPr txBox="1"/>
          <p:nvPr>
            <p:ph type="title"/>
          </p:nvPr>
        </p:nvSpPr>
        <p:spPr>
          <a:xfrm>
            <a:off x="402268" y="476716"/>
            <a:ext cx="7977352" cy="768552"/>
          </a:xfrm>
          <a:prstGeom prst="rect">
            <a:avLst/>
          </a:prstGeom>
        </p:spPr>
        <p:txBody>
          <a:bodyPr/>
          <a:lstStyle/>
          <a:p>
            <a:pPr/>
            <a:r>
              <a:t>CNN Architecture</a:t>
            </a:r>
          </a:p>
        </p:txBody>
      </p:sp>
      <p:sp>
        <p:nvSpPr>
          <p:cNvPr id="1023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2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6696"/>
          <a:stretch>
            <a:fillRect/>
          </a:stretch>
        </p:blipFill>
        <p:spPr>
          <a:xfrm>
            <a:off x="284454" y="2081900"/>
            <a:ext cx="8397463" cy="2892265"/>
          </a:xfrm>
          <a:prstGeom prst="rect">
            <a:avLst/>
          </a:prstGeom>
          <a:ln w="12700">
            <a:miter lim="400000"/>
          </a:ln>
        </p:spPr>
      </p:pic>
      <p:sp>
        <p:nvSpPr>
          <p:cNvPr id="1025" name="(102x102x3)"/>
          <p:cNvSpPr txBox="1"/>
          <p:nvPr/>
        </p:nvSpPr>
        <p:spPr>
          <a:xfrm>
            <a:off x="576201" y="1859227"/>
            <a:ext cx="880741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(102x102x3)</a:t>
            </a:r>
          </a:p>
        </p:txBody>
      </p:sp>
      <p:sp>
        <p:nvSpPr>
          <p:cNvPr id="1026" name="(64, 2 x 2 filters)"/>
          <p:cNvSpPr txBox="1"/>
          <p:nvPr/>
        </p:nvSpPr>
        <p:spPr>
          <a:xfrm>
            <a:off x="1692668" y="1859227"/>
            <a:ext cx="1105639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(64, 2 x 2 filters)</a:t>
            </a:r>
          </a:p>
        </p:txBody>
      </p:sp>
      <p:sp>
        <p:nvSpPr>
          <p:cNvPr id="1027" name="(2 x 2 stride)"/>
          <p:cNvSpPr txBox="1"/>
          <p:nvPr/>
        </p:nvSpPr>
        <p:spPr>
          <a:xfrm>
            <a:off x="2897621" y="2405683"/>
            <a:ext cx="880467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(2 x 2 stride)</a:t>
            </a:r>
          </a:p>
        </p:txBody>
      </p:sp>
      <p:sp>
        <p:nvSpPr>
          <p:cNvPr id="1028" name="(64, 2 x 2 filters)"/>
          <p:cNvSpPr txBox="1"/>
          <p:nvPr/>
        </p:nvSpPr>
        <p:spPr>
          <a:xfrm>
            <a:off x="3762511" y="2405683"/>
            <a:ext cx="1105639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(64, 2 x 2 filters)</a:t>
            </a:r>
          </a:p>
        </p:txBody>
      </p:sp>
      <p:sp>
        <p:nvSpPr>
          <p:cNvPr id="1029" name="(2 x 2 stride)"/>
          <p:cNvSpPr txBox="1"/>
          <p:nvPr/>
        </p:nvSpPr>
        <p:spPr>
          <a:xfrm>
            <a:off x="4753428" y="2732558"/>
            <a:ext cx="880468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(2 x 2 stride)</a:t>
            </a:r>
          </a:p>
        </p:txBody>
      </p:sp>
      <p:sp>
        <p:nvSpPr>
          <p:cNvPr id="1030" name="2048"/>
          <p:cNvSpPr txBox="1"/>
          <p:nvPr/>
        </p:nvSpPr>
        <p:spPr>
          <a:xfrm>
            <a:off x="7049661" y="2405683"/>
            <a:ext cx="414915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2048</a:t>
            </a:r>
          </a:p>
        </p:txBody>
      </p:sp>
      <p:sp>
        <p:nvSpPr>
          <p:cNvPr id="1031" name="512"/>
          <p:cNvSpPr txBox="1"/>
          <p:nvPr/>
        </p:nvSpPr>
        <p:spPr>
          <a:xfrm>
            <a:off x="7677577" y="2405683"/>
            <a:ext cx="33722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512</a:t>
            </a:r>
          </a:p>
        </p:txBody>
      </p:sp>
      <p:sp>
        <p:nvSpPr>
          <p:cNvPr id="1032" name="Rectangle"/>
          <p:cNvSpPr/>
          <p:nvPr/>
        </p:nvSpPr>
        <p:spPr>
          <a:xfrm>
            <a:off x="7625563" y="4187457"/>
            <a:ext cx="659336" cy="2565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033" name="Rectangle"/>
          <p:cNvSpPr/>
          <p:nvPr/>
        </p:nvSpPr>
        <p:spPr>
          <a:xfrm>
            <a:off x="8096153" y="2653782"/>
            <a:ext cx="592802" cy="4140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C7E9F4"/>
                </a:solidFill>
              </a:defRPr>
            </a:pPr>
          </a:p>
        </p:txBody>
      </p:sp>
      <p:sp>
        <p:nvSpPr>
          <p:cNvPr id="1034" name="1…"/>
          <p:cNvSpPr txBox="1"/>
          <p:nvPr/>
        </p:nvSpPr>
        <p:spPr>
          <a:xfrm>
            <a:off x="8070301" y="2623726"/>
            <a:ext cx="160642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800">
                <a:solidFill>
                  <a:srgbClr val="477C9A"/>
                </a:solidFill>
              </a:defRPr>
            </a:pPr>
            <a:r>
              <a:t>1</a:t>
            </a:r>
          </a:p>
          <a:p>
            <a:pPr>
              <a:defRPr sz="800">
                <a:solidFill>
                  <a:srgbClr val="477C9A"/>
                </a:solidFill>
              </a:defRPr>
            </a:pPr>
            <a:r>
              <a:t>2</a:t>
            </a:r>
          </a:p>
          <a:p>
            <a:pPr>
              <a:defRPr sz="800">
                <a:solidFill>
                  <a:srgbClr val="477C9A"/>
                </a:solidFill>
              </a:defRPr>
            </a:pPr>
            <a:r>
              <a:t>3</a:t>
            </a:r>
          </a:p>
        </p:txBody>
      </p:sp>
      <p:sp>
        <p:nvSpPr>
          <p:cNvPr id="1035" name="Rectangle"/>
          <p:cNvSpPr/>
          <p:nvPr/>
        </p:nvSpPr>
        <p:spPr>
          <a:xfrm>
            <a:off x="8096153" y="3837263"/>
            <a:ext cx="414919" cy="2323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C7E9F4"/>
                </a:solidFill>
              </a:defRPr>
            </a:pPr>
          </a:p>
        </p:txBody>
      </p:sp>
      <p:sp>
        <p:nvSpPr>
          <p:cNvPr id="1036" name="4"/>
          <p:cNvSpPr txBox="1"/>
          <p:nvPr/>
        </p:nvSpPr>
        <p:spPr>
          <a:xfrm>
            <a:off x="8070301" y="3799163"/>
            <a:ext cx="160642" cy="218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477C9A"/>
                </a:solidFill>
              </a:defRPr>
            </a:lvl1pPr>
          </a:lstStyle>
          <a:p>
            <a:pPr/>
            <a:r>
              <a:t>4</a:t>
            </a:r>
          </a:p>
        </p:txBody>
      </p:sp>
      <p:pic>
        <p:nvPicPr>
          <p:cNvPr id="10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46130" y="4148868"/>
            <a:ext cx="618203" cy="320551"/>
          </a:xfrm>
          <a:prstGeom prst="rect">
            <a:avLst/>
          </a:prstGeom>
          <a:ln w="12700">
            <a:miter lim="400000"/>
          </a:ln>
        </p:spPr>
      </p:pic>
      <p:sp>
        <p:nvSpPr>
          <p:cNvPr id="1038" name="2048"/>
          <p:cNvSpPr txBox="1"/>
          <p:nvPr/>
        </p:nvSpPr>
        <p:spPr>
          <a:xfrm>
            <a:off x="6384011" y="2405683"/>
            <a:ext cx="531423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40,000</a:t>
            </a:r>
          </a:p>
        </p:txBody>
      </p:sp>
      <p:sp>
        <p:nvSpPr>
          <p:cNvPr id="1039" name="(64, 2 x 2 filters)"/>
          <p:cNvSpPr txBox="1"/>
          <p:nvPr/>
        </p:nvSpPr>
        <p:spPr>
          <a:xfrm>
            <a:off x="1812792" y="2049958"/>
            <a:ext cx="865392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102x102x64</a:t>
            </a:r>
          </a:p>
        </p:txBody>
      </p:sp>
      <p:sp>
        <p:nvSpPr>
          <p:cNvPr id="1040" name="(64, 2 x 2 filters)"/>
          <p:cNvSpPr txBox="1"/>
          <p:nvPr/>
        </p:nvSpPr>
        <p:spPr>
          <a:xfrm>
            <a:off x="2982852" y="2578222"/>
            <a:ext cx="710004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51x51x64</a:t>
            </a:r>
          </a:p>
        </p:txBody>
      </p:sp>
      <p:sp>
        <p:nvSpPr>
          <p:cNvPr id="1041" name="(64, 2 x 2 filters)"/>
          <p:cNvSpPr txBox="1"/>
          <p:nvPr/>
        </p:nvSpPr>
        <p:spPr>
          <a:xfrm>
            <a:off x="3960329" y="2578222"/>
            <a:ext cx="710004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51x51x64</a:t>
            </a:r>
          </a:p>
        </p:txBody>
      </p:sp>
      <p:sp>
        <p:nvSpPr>
          <p:cNvPr id="1042" name="(64, 2 x 2 filters)"/>
          <p:cNvSpPr txBox="1"/>
          <p:nvPr/>
        </p:nvSpPr>
        <p:spPr>
          <a:xfrm>
            <a:off x="4838660" y="2922187"/>
            <a:ext cx="710004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25x25x64</a:t>
            </a:r>
          </a:p>
        </p:txBody>
      </p:sp>
      <p:sp>
        <p:nvSpPr>
          <p:cNvPr id="1043" name="512"/>
          <p:cNvSpPr txBox="1"/>
          <p:nvPr/>
        </p:nvSpPr>
        <p:spPr>
          <a:xfrm>
            <a:off x="8059707" y="2405683"/>
            <a:ext cx="181831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Typical CNN Architecture"/>
          <p:cNvSpPr txBox="1"/>
          <p:nvPr>
            <p:ph type="title"/>
          </p:nvPr>
        </p:nvSpPr>
        <p:spPr>
          <a:xfrm>
            <a:off x="402268" y="476716"/>
            <a:ext cx="7977352" cy="768552"/>
          </a:xfrm>
          <a:prstGeom prst="rect">
            <a:avLst/>
          </a:prstGeom>
        </p:spPr>
        <p:txBody>
          <a:bodyPr/>
          <a:lstStyle/>
          <a:p>
            <a:pPr/>
            <a:r>
              <a:t>Xception + Siamese Network</a:t>
            </a:r>
          </a:p>
        </p:txBody>
      </p:sp>
      <p:sp>
        <p:nvSpPr>
          <p:cNvPr id="1046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4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6696"/>
          <a:stretch>
            <a:fillRect/>
          </a:stretch>
        </p:blipFill>
        <p:spPr>
          <a:xfrm>
            <a:off x="284454" y="2081900"/>
            <a:ext cx="8397463" cy="2892265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(102x102x3)"/>
          <p:cNvSpPr txBox="1"/>
          <p:nvPr/>
        </p:nvSpPr>
        <p:spPr>
          <a:xfrm>
            <a:off x="576201" y="1859227"/>
            <a:ext cx="880741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(102x102x3)</a:t>
            </a:r>
          </a:p>
        </p:txBody>
      </p:sp>
      <p:sp>
        <p:nvSpPr>
          <p:cNvPr id="1049" name="512"/>
          <p:cNvSpPr txBox="1"/>
          <p:nvPr/>
        </p:nvSpPr>
        <p:spPr>
          <a:xfrm>
            <a:off x="7677577" y="2405683"/>
            <a:ext cx="33722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512</a:t>
            </a:r>
          </a:p>
        </p:txBody>
      </p:sp>
      <p:sp>
        <p:nvSpPr>
          <p:cNvPr id="1050" name="Rectangle"/>
          <p:cNvSpPr/>
          <p:nvPr/>
        </p:nvSpPr>
        <p:spPr>
          <a:xfrm>
            <a:off x="7625563" y="4187457"/>
            <a:ext cx="659336" cy="2565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051" name="Rectangle"/>
          <p:cNvSpPr/>
          <p:nvPr/>
        </p:nvSpPr>
        <p:spPr>
          <a:xfrm>
            <a:off x="8096153" y="2653782"/>
            <a:ext cx="592802" cy="4140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C7E9F4"/>
                </a:solidFill>
              </a:defRPr>
            </a:pPr>
          </a:p>
        </p:txBody>
      </p:sp>
      <p:sp>
        <p:nvSpPr>
          <p:cNvPr id="1052" name="1…"/>
          <p:cNvSpPr txBox="1"/>
          <p:nvPr/>
        </p:nvSpPr>
        <p:spPr>
          <a:xfrm>
            <a:off x="8070301" y="2623726"/>
            <a:ext cx="160642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800">
                <a:solidFill>
                  <a:srgbClr val="477C9A"/>
                </a:solidFill>
              </a:defRPr>
            </a:pPr>
            <a:r>
              <a:t>1</a:t>
            </a:r>
          </a:p>
          <a:p>
            <a:pPr>
              <a:defRPr sz="800">
                <a:solidFill>
                  <a:srgbClr val="477C9A"/>
                </a:solidFill>
              </a:defRPr>
            </a:pPr>
            <a:r>
              <a:t>2</a:t>
            </a:r>
          </a:p>
          <a:p>
            <a:pPr>
              <a:defRPr sz="800">
                <a:solidFill>
                  <a:srgbClr val="477C9A"/>
                </a:solidFill>
              </a:defRPr>
            </a:pPr>
            <a:r>
              <a:t>3</a:t>
            </a:r>
          </a:p>
        </p:txBody>
      </p:sp>
      <p:sp>
        <p:nvSpPr>
          <p:cNvPr id="1053" name="Rectangle"/>
          <p:cNvSpPr/>
          <p:nvPr/>
        </p:nvSpPr>
        <p:spPr>
          <a:xfrm>
            <a:off x="8096153" y="3837263"/>
            <a:ext cx="414920" cy="2323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C7E9F4"/>
                </a:solidFill>
              </a:defRPr>
            </a:pPr>
          </a:p>
        </p:txBody>
      </p:sp>
      <p:sp>
        <p:nvSpPr>
          <p:cNvPr id="1054" name="4"/>
          <p:cNvSpPr txBox="1"/>
          <p:nvPr/>
        </p:nvSpPr>
        <p:spPr>
          <a:xfrm>
            <a:off x="8070301" y="3799163"/>
            <a:ext cx="160642" cy="218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477C9A"/>
                </a:solidFill>
              </a:defRPr>
            </a:lvl1pPr>
          </a:lstStyle>
          <a:p>
            <a:pPr/>
            <a:r>
              <a:t>4</a:t>
            </a:r>
          </a:p>
        </p:txBody>
      </p:sp>
      <p:pic>
        <p:nvPicPr>
          <p:cNvPr id="10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46130" y="4148868"/>
            <a:ext cx="618203" cy="320551"/>
          </a:xfrm>
          <a:prstGeom prst="rect">
            <a:avLst/>
          </a:prstGeom>
          <a:ln w="12700">
            <a:miter lim="400000"/>
          </a:ln>
        </p:spPr>
      </p:pic>
      <p:sp>
        <p:nvSpPr>
          <p:cNvPr id="1056" name="Rectangle"/>
          <p:cNvSpPr/>
          <p:nvPr/>
        </p:nvSpPr>
        <p:spPr>
          <a:xfrm>
            <a:off x="1558753" y="2304050"/>
            <a:ext cx="4170586" cy="2062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grpSp>
        <p:nvGrpSpPr>
          <p:cNvPr id="1059" name="Xception"/>
          <p:cNvGrpSpPr/>
          <p:nvPr/>
        </p:nvGrpSpPr>
        <p:grpSpPr>
          <a:xfrm>
            <a:off x="1537806" y="2981963"/>
            <a:ext cx="3876158" cy="894073"/>
            <a:chOff x="0" y="0"/>
            <a:chExt cx="3876156" cy="894071"/>
          </a:xfrm>
        </p:grpSpPr>
        <p:sp>
          <p:nvSpPr>
            <p:cNvPr id="1057" name="Rectangle"/>
            <p:cNvSpPr/>
            <p:nvPr/>
          </p:nvSpPr>
          <p:spPr>
            <a:xfrm>
              <a:off x="-1" y="0"/>
              <a:ext cx="3876158" cy="89407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3F709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5285A2"/>
                  </a:solidFill>
                </a:defRPr>
              </a:pPr>
            </a:p>
          </p:txBody>
        </p:sp>
        <p:sp>
          <p:nvSpPr>
            <p:cNvPr id="1058" name="Xception"/>
            <p:cNvSpPr txBox="1"/>
            <p:nvPr/>
          </p:nvSpPr>
          <p:spPr>
            <a:xfrm>
              <a:off x="-1" y="261618"/>
              <a:ext cx="38761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5285A2"/>
                  </a:solidFill>
                </a:defRPr>
              </a:lvl1pPr>
            </a:lstStyle>
            <a:p>
              <a:pPr/>
              <a:r>
                <a:t>Xception</a:t>
              </a:r>
            </a:p>
          </p:txBody>
        </p:sp>
      </p:grpSp>
      <p:sp>
        <p:nvSpPr>
          <p:cNvPr id="1060" name="Line"/>
          <p:cNvSpPr/>
          <p:nvPr/>
        </p:nvSpPr>
        <p:spPr>
          <a:xfrm>
            <a:off x="5423825" y="3428999"/>
            <a:ext cx="337222" cy="3"/>
          </a:xfrm>
          <a:prstGeom prst="line">
            <a:avLst/>
          </a:prstGeom>
          <a:ln w="12700">
            <a:solidFill>
              <a:srgbClr val="5B82A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1" name="(102x102x3)"/>
          <p:cNvSpPr txBox="1"/>
          <p:nvPr/>
        </p:nvSpPr>
        <p:spPr>
          <a:xfrm>
            <a:off x="3171159" y="2608825"/>
            <a:ext cx="77201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(2048,3x3)</a:t>
            </a:r>
          </a:p>
        </p:txBody>
      </p:sp>
      <p:sp>
        <p:nvSpPr>
          <p:cNvPr id="1062" name="(102x102x3)"/>
          <p:cNvSpPr txBox="1"/>
          <p:nvPr/>
        </p:nvSpPr>
        <p:spPr>
          <a:xfrm>
            <a:off x="6019353" y="2608825"/>
            <a:ext cx="507958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(2048)</a:t>
            </a:r>
          </a:p>
        </p:txBody>
      </p:sp>
      <p:sp>
        <p:nvSpPr>
          <p:cNvPr id="1063" name="(102x102x3)"/>
          <p:cNvSpPr txBox="1"/>
          <p:nvPr/>
        </p:nvSpPr>
        <p:spPr>
          <a:xfrm>
            <a:off x="3169922" y="4228920"/>
            <a:ext cx="774484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000">
                <a:solidFill>
                  <a:srgbClr val="527794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XCEPTION</a:t>
            </a:r>
          </a:p>
        </p:txBody>
      </p:sp>
      <p:sp>
        <p:nvSpPr>
          <p:cNvPr id="1064" name="(102x102x3)"/>
          <p:cNvSpPr txBox="1"/>
          <p:nvPr/>
        </p:nvSpPr>
        <p:spPr>
          <a:xfrm>
            <a:off x="5563563" y="4228920"/>
            <a:ext cx="442845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000">
                <a:solidFill>
                  <a:srgbClr val="527794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G.A.B</a:t>
            </a:r>
          </a:p>
        </p:txBody>
      </p:sp>
      <p:sp>
        <p:nvSpPr>
          <p:cNvPr id="1065" name="Rectangle"/>
          <p:cNvSpPr/>
          <p:nvPr/>
        </p:nvSpPr>
        <p:spPr>
          <a:xfrm>
            <a:off x="6510856" y="2509713"/>
            <a:ext cx="648709" cy="15448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066" name="1024"/>
          <p:cNvSpPr txBox="1"/>
          <p:nvPr/>
        </p:nvSpPr>
        <p:spPr>
          <a:xfrm>
            <a:off x="7049661" y="2405683"/>
            <a:ext cx="414915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1024</a:t>
            </a:r>
          </a:p>
        </p:txBody>
      </p:sp>
      <p:grpSp>
        <p:nvGrpSpPr>
          <p:cNvPr id="1069" name="Xception"/>
          <p:cNvGrpSpPr/>
          <p:nvPr/>
        </p:nvGrpSpPr>
        <p:grpSpPr>
          <a:xfrm>
            <a:off x="5753603" y="2962199"/>
            <a:ext cx="1039457" cy="933603"/>
            <a:chOff x="0" y="0"/>
            <a:chExt cx="1039456" cy="933602"/>
          </a:xfrm>
        </p:grpSpPr>
        <p:sp>
          <p:nvSpPr>
            <p:cNvPr id="1067" name="Rectangle"/>
            <p:cNvSpPr/>
            <p:nvPr/>
          </p:nvSpPr>
          <p:spPr>
            <a:xfrm>
              <a:off x="-1" y="-1"/>
              <a:ext cx="1039458" cy="93360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3F709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5285A2"/>
                  </a:solidFill>
                </a:defRPr>
              </a:pPr>
            </a:p>
          </p:txBody>
        </p:sp>
        <p:sp>
          <p:nvSpPr>
            <p:cNvPr id="1068" name="G.A.B"/>
            <p:cNvSpPr txBox="1"/>
            <p:nvPr/>
          </p:nvSpPr>
          <p:spPr>
            <a:xfrm>
              <a:off x="-1" y="281382"/>
              <a:ext cx="10394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5285A2"/>
                  </a:solidFill>
                </a:defRPr>
              </a:lvl1pPr>
            </a:lstStyle>
            <a:p>
              <a:pPr/>
              <a:r>
                <a:t>G.A.B</a:t>
              </a:r>
            </a:p>
          </p:txBody>
        </p:sp>
      </p:grpSp>
      <p:sp>
        <p:nvSpPr>
          <p:cNvPr id="1070" name="Line"/>
          <p:cNvSpPr/>
          <p:nvPr/>
        </p:nvSpPr>
        <p:spPr>
          <a:xfrm>
            <a:off x="6790345" y="3428998"/>
            <a:ext cx="414920" cy="2"/>
          </a:xfrm>
          <a:prstGeom prst="line">
            <a:avLst/>
          </a:prstGeom>
          <a:ln w="12700">
            <a:solidFill>
              <a:srgbClr val="5B82A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1" name="Rectangle"/>
          <p:cNvSpPr/>
          <p:nvPr/>
        </p:nvSpPr>
        <p:spPr>
          <a:xfrm>
            <a:off x="6368419" y="4180873"/>
            <a:ext cx="507957" cy="2565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Evaluation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Evaluation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Text Placeholder 1"/>
          <p:cNvSpPr txBox="1"/>
          <p:nvPr>
            <p:ph type="body" idx="1"/>
          </p:nvPr>
        </p:nvSpPr>
        <p:spPr>
          <a:xfrm>
            <a:off x="403225" y="1639888"/>
            <a:ext cx="8338505" cy="435769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 </a:t>
            </a:r>
          </a:p>
        </p:txBody>
      </p:sp>
      <p:sp>
        <p:nvSpPr>
          <p:cNvPr id="1076" name="Transfer Learning"/>
          <p:cNvSpPr txBox="1"/>
          <p:nvPr>
            <p:ph type="title"/>
          </p:nvPr>
        </p:nvSpPr>
        <p:spPr>
          <a:xfrm>
            <a:off x="402268" y="476716"/>
            <a:ext cx="7977352" cy="768552"/>
          </a:xfrm>
          <a:prstGeom prst="rect">
            <a:avLst/>
          </a:prstGeom>
        </p:spPr>
        <p:txBody>
          <a:bodyPr/>
          <a:lstStyle/>
          <a:p>
            <a:pPr/>
            <a:r>
              <a:t>Evaluation – old run</a:t>
            </a:r>
          </a:p>
        </p:txBody>
      </p:sp>
      <p:sp>
        <p:nvSpPr>
          <p:cNvPr id="1077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078" name="Table 3"/>
          <p:cNvGraphicFramePr/>
          <p:nvPr/>
        </p:nvGraphicFramePr>
        <p:xfrm>
          <a:off x="457200" y="1719259"/>
          <a:ext cx="3429000" cy="259588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123950"/>
                <a:gridCol w="883920"/>
                <a:gridCol w="746760"/>
                <a:gridCol w="674369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model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Accuracy %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Epochs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Time (mins)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(T0)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91.8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1.8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+ dense (T1)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90.7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3.5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All (T2)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95.1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5.4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Our Siamese + Con. Loss (S0)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92.75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32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6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Our Siamese + Triplet. Loss (S1)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91.02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+ Siamese (S2)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>
                          <a:sym typeface="Helvetica"/>
                        </a:rPr>
                        <a:t>95.85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079" name="TextBox 3"/>
          <p:cNvSpPr txBox="1"/>
          <p:nvPr/>
        </p:nvSpPr>
        <p:spPr>
          <a:xfrm>
            <a:off x="778876" y="5271380"/>
            <a:ext cx="2646214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Table1: Results on 1500 images</a:t>
            </a:r>
          </a:p>
        </p:txBody>
      </p:sp>
      <p:sp>
        <p:nvSpPr>
          <p:cNvPr id="1080" name="TextBox 11"/>
          <p:cNvSpPr txBox="1"/>
          <p:nvPr/>
        </p:nvSpPr>
        <p:spPr>
          <a:xfrm>
            <a:off x="5334051" y="5271380"/>
            <a:ext cx="2659279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Table2: Results on 2500 images</a:t>
            </a:r>
          </a:p>
        </p:txBody>
      </p:sp>
      <p:graphicFrame>
        <p:nvGraphicFramePr>
          <p:cNvPr id="1081" name="Table 3"/>
          <p:cNvGraphicFramePr/>
          <p:nvPr/>
        </p:nvGraphicFramePr>
        <p:xfrm>
          <a:off x="4949190" y="1719259"/>
          <a:ext cx="3429003" cy="259588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123950"/>
                <a:gridCol w="883920"/>
                <a:gridCol w="746760"/>
                <a:gridCol w="674369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model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Accuracy %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Epochs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Time (mins)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(T0)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89.9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+ dense (T1)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89.3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All (T2)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94.0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6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Our Siamese + Con. Loss (S0)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90.20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32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Our Siamese + Triplet. Loss (S1)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+ Siamese (S2)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Comparison of Transfer Learning"/>
          <p:cNvSpPr txBox="1"/>
          <p:nvPr>
            <p:ph type="title"/>
          </p:nvPr>
        </p:nvSpPr>
        <p:spPr>
          <a:xfrm>
            <a:off x="402268" y="476716"/>
            <a:ext cx="7977352" cy="768552"/>
          </a:xfrm>
          <a:prstGeom prst="rect">
            <a:avLst/>
          </a:prstGeom>
        </p:spPr>
        <p:txBody>
          <a:bodyPr/>
          <a:lstStyle/>
          <a:p>
            <a:pPr/>
            <a:r>
              <a:t>Comparison of Transfer Learning</a:t>
            </a:r>
          </a:p>
        </p:txBody>
      </p:sp>
      <p:sp>
        <p:nvSpPr>
          <p:cNvPr id="1084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72" y="2248167"/>
            <a:ext cx="4234642" cy="3263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6215" y="2315878"/>
            <a:ext cx="3968471" cy="3127588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TextBox 6"/>
          <p:cNvSpPr txBox="1"/>
          <p:nvPr/>
        </p:nvSpPr>
        <p:spPr>
          <a:xfrm>
            <a:off x="1572932" y="6308521"/>
            <a:ext cx="5503185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Description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Comparison of Siamese Network"/>
          <p:cNvSpPr txBox="1"/>
          <p:nvPr>
            <p:ph type="title"/>
          </p:nvPr>
        </p:nvSpPr>
        <p:spPr>
          <a:xfrm>
            <a:off x="402268" y="476716"/>
            <a:ext cx="7977352" cy="768552"/>
          </a:xfrm>
          <a:prstGeom prst="rect">
            <a:avLst/>
          </a:prstGeom>
        </p:spPr>
        <p:txBody>
          <a:bodyPr/>
          <a:lstStyle/>
          <a:p>
            <a:pPr/>
            <a:r>
              <a:t>Comparison of Siamese Network</a:t>
            </a:r>
          </a:p>
        </p:txBody>
      </p:sp>
      <p:sp>
        <p:nvSpPr>
          <p:cNvPr id="1090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049" y="2082581"/>
            <a:ext cx="4262340" cy="3284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9830" y="2189764"/>
            <a:ext cx="4109566" cy="3197411"/>
          </a:xfrm>
          <a:prstGeom prst="rect">
            <a:avLst/>
          </a:prstGeom>
          <a:ln w="12700">
            <a:miter lim="400000"/>
          </a:ln>
        </p:spPr>
      </p:pic>
      <p:sp>
        <p:nvSpPr>
          <p:cNvPr id="1093" name="TextBox 5"/>
          <p:cNvSpPr txBox="1"/>
          <p:nvPr/>
        </p:nvSpPr>
        <p:spPr>
          <a:xfrm>
            <a:off x="1572932" y="6308521"/>
            <a:ext cx="5503185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Description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Comparison best models"/>
          <p:cNvSpPr txBox="1"/>
          <p:nvPr>
            <p:ph type="title"/>
          </p:nvPr>
        </p:nvSpPr>
        <p:spPr>
          <a:xfrm>
            <a:off x="402268" y="476716"/>
            <a:ext cx="7977352" cy="768552"/>
          </a:xfrm>
          <a:prstGeom prst="rect">
            <a:avLst/>
          </a:prstGeom>
        </p:spPr>
        <p:txBody>
          <a:bodyPr/>
          <a:lstStyle/>
          <a:p>
            <a:pPr/>
            <a:r>
              <a:t>Comparison best models</a:t>
            </a:r>
          </a:p>
        </p:txBody>
      </p:sp>
      <p:sp>
        <p:nvSpPr>
          <p:cNvPr id="1096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021" y="2403699"/>
            <a:ext cx="3934056" cy="2797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1392" y="2458666"/>
            <a:ext cx="3738594" cy="2723452"/>
          </a:xfrm>
          <a:prstGeom prst="rect">
            <a:avLst/>
          </a:prstGeom>
          <a:ln w="12700">
            <a:miter lim="400000"/>
          </a:ln>
        </p:spPr>
      </p:pic>
      <p:sp>
        <p:nvSpPr>
          <p:cNvPr id="1099" name="TextBox 5"/>
          <p:cNvSpPr txBox="1"/>
          <p:nvPr/>
        </p:nvSpPr>
        <p:spPr>
          <a:xfrm>
            <a:off x="1572932" y="6308521"/>
            <a:ext cx="5503185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Description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omparison best models"/>
          <p:cNvSpPr txBox="1"/>
          <p:nvPr>
            <p:ph type="title"/>
          </p:nvPr>
        </p:nvSpPr>
        <p:spPr>
          <a:xfrm>
            <a:off x="402268" y="476716"/>
            <a:ext cx="7977352" cy="768552"/>
          </a:xfrm>
          <a:prstGeom prst="rect">
            <a:avLst/>
          </a:prstGeom>
        </p:spPr>
        <p:txBody>
          <a:bodyPr/>
          <a:lstStyle/>
          <a:p>
            <a:pPr/>
            <a:r>
              <a:t>Comparison best models</a:t>
            </a:r>
          </a:p>
        </p:txBody>
      </p:sp>
      <p:sp>
        <p:nvSpPr>
          <p:cNvPr id="1102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0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269" y="1470663"/>
            <a:ext cx="3607669" cy="402412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0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0" y="1470663"/>
            <a:ext cx="4306259" cy="402412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05" name="TextBox 12"/>
          <p:cNvSpPr txBox="1"/>
          <p:nvPr/>
        </p:nvSpPr>
        <p:spPr>
          <a:xfrm>
            <a:off x="1079382" y="5623712"/>
            <a:ext cx="2827275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(a) Xception + Siamese</a:t>
            </a:r>
          </a:p>
        </p:txBody>
      </p:sp>
      <p:sp>
        <p:nvSpPr>
          <p:cNvPr id="1106" name="TextBox 13"/>
          <p:cNvSpPr txBox="1"/>
          <p:nvPr/>
        </p:nvSpPr>
        <p:spPr>
          <a:xfrm>
            <a:off x="5946349" y="5623712"/>
            <a:ext cx="1557560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(b) Xception all</a:t>
            </a:r>
          </a:p>
        </p:txBody>
      </p:sp>
      <p:sp>
        <p:nvSpPr>
          <p:cNvPr id="1107" name="TextBox 7"/>
          <p:cNvSpPr txBox="1"/>
          <p:nvPr/>
        </p:nvSpPr>
        <p:spPr>
          <a:xfrm>
            <a:off x="1572932" y="6308521"/>
            <a:ext cx="5503185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 Figure X: visualization of embedded test data projected to 2D space 	with UMAP using 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https://projector.tensorflow.org/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Thank you!"/>
          <p:cNvSpPr txBox="1"/>
          <p:nvPr>
            <p:ph type="title"/>
          </p:nvPr>
        </p:nvSpPr>
        <p:spPr>
          <a:xfrm>
            <a:off x="571500" y="1876585"/>
            <a:ext cx="6858000" cy="2387606"/>
          </a:xfrm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Text Placeholder 1"/>
          <p:cNvSpPr txBox="1"/>
          <p:nvPr>
            <p:ph type="body" idx="1"/>
          </p:nvPr>
        </p:nvSpPr>
        <p:spPr>
          <a:xfrm>
            <a:off x="403225" y="1639888"/>
            <a:ext cx="8338505" cy="4357690"/>
          </a:xfrm>
          <a:prstGeom prst="rect">
            <a:avLst/>
          </a:prstGeom>
        </p:spPr>
        <p:txBody>
          <a:bodyPr/>
          <a:lstStyle/>
          <a:p>
            <a:pPr/>
            <a:r>
              <a:t>Compare a simple Siamese network features with transfer learning approach on shoes dataset classification accuracy.</a:t>
            </a:r>
          </a:p>
          <a:p>
            <a:pPr/>
          </a:p>
          <a:p>
            <a:pPr/>
            <a:r>
              <a:t>Investigate the effect of Siamese network on the features from transfer learning.</a:t>
            </a:r>
          </a:p>
        </p:txBody>
      </p:sp>
      <p:sp>
        <p:nvSpPr>
          <p:cNvPr id="758" name="Objective"/>
          <p:cNvSpPr txBox="1"/>
          <p:nvPr>
            <p:ph type="title"/>
          </p:nvPr>
        </p:nvSpPr>
        <p:spPr>
          <a:xfrm>
            <a:off x="402268" y="476716"/>
            <a:ext cx="7977352" cy="768552"/>
          </a:xfrm>
          <a:prstGeom prst="rect">
            <a:avLst/>
          </a:prstGeom>
        </p:spPr>
        <p:txBody>
          <a:bodyPr/>
          <a:lstStyle/>
          <a:p>
            <a:pPr/>
            <a:r>
              <a:t>Objective</a:t>
            </a:r>
          </a:p>
        </p:txBody>
      </p:sp>
      <p:sp>
        <p:nvSpPr>
          <p:cNvPr id="759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Triplet Loss"/>
          <p:cNvSpPr txBox="1"/>
          <p:nvPr>
            <p:ph type="title"/>
          </p:nvPr>
        </p:nvSpPr>
        <p:spPr>
          <a:xfrm>
            <a:off x="402270" y="476716"/>
            <a:ext cx="7977348" cy="768552"/>
          </a:xfrm>
          <a:prstGeom prst="rect">
            <a:avLst/>
          </a:prstGeom>
        </p:spPr>
        <p:txBody>
          <a:bodyPr/>
          <a:lstStyle/>
          <a:p>
            <a:pPr/>
            <a:r>
              <a:t>Triplet Loss</a:t>
            </a:r>
          </a:p>
        </p:txBody>
      </p:sp>
      <p:sp>
        <p:nvSpPr>
          <p:cNvPr id="1112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3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https://www.tensorflow.org/addons/tutorials/losses_triplet</a:t>
            </a:r>
          </a:p>
        </p:txBody>
      </p:sp>
      <p:pic>
        <p:nvPicPr>
          <p:cNvPr id="1114" name="Screen Shot 2021-04-16 at 11.17.53 PM 2.png" descr="Screen Shot 2021-04-16 at 11.17.53 PM 2.png"/>
          <p:cNvPicPr>
            <a:picLocks noChangeAspect="1"/>
          </p:cNvPicPr>
          <p:nvPr/>
        </p:nvPicPr>
        <p:blipFill>
          <a:blip r:embed="rId2">
            <a:extLst/>
          </a:blip>
          <a:srcRect l="0" t="48807" r="0" b="0"/>
          <a:stretch>
            <a:fillRect/>
          </a:stretch>
        </p:blipFill>
        <p:spPr>
          <a:xfrm>
            <a:off x="1073577" y="1790069"/>
            <a:ext cx="7018512" cy="3018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Triplet Mining"/>
          <p:cNvSpPr txBox="1"/>
          <p:nvPr>
            <p:ph type="title"/>
          </p:nvPr>
        </p:nvSpPr>
        <p:spPr>
          <a:xfrm>
            <a:off x="402270" y="476716"/>
            <a:ext cx="7977348" cy="768552"/>
          </a:xfrm>
          <a:prstGeom prst="rect">
            <a:avLst/>
          </a:prstGeom>
        </p:spPr>
        <p:txBody>
          <a:bodyPr/>
          <a:lstStyle/>
          <a:p>
            <a:pPr/>
            <a:r>
              <a:t>Triplet Mining</a:t>
            </a:r>
          </a:p>
        </p:txBody>
      </p:sp>
      <p:sp>
        <p:nvSpPr>
          <p:cNvPr id="1117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8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grpSp>
        <p:nvGrpSpPr>
          <p:cNvPr id="1131" name="Group 1"/>
          <p:cNvGrpSpPr/>
          <p:nvPr/>
        </p:nvGrpSpPr>
        <p:grpSpPr>
          <a:xfrm>
            <a:off x="4058811" y="1655398"/>
            <a:ext cx="4409452" cy="3736404"/>
            <a:chOff x="0" y="0"/>
            <a:chExt cx="4409451" cy="3736402"/>
          </a:xfrm>
        </p:grpSpPr>
        <p:sp>
          <p:nvSpPr>
            <p:cNvPr id="1119" name="Circle"/>
            <p:cNvSpPr/>
            <p:nvPr/>
          </p:nvSpPr>
          <p:spPr>
            <a:xfrm>
              <a:off x="400107" y="162940"/>
              <a:ext cx="3525768" cy="3476429"/>
            </a:xfrm>
            <a:prstGeom prst="ellipse">
              <a:avLst/>
            </a:prstGeom>
            <a:solidFill>
              <a:srgbClr val="BFDE83"/>
            </a:solidFill>
            <a:ln w="254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1120" name="Circle"/>
            <p:cNvSpPr/>
            <p:nvPr/>
          </p:nvSpPr>
          <p:spPr>
            <a:xfrm>
              <a:off x="987734" y="742344"/>
              <a:ext cx="2350515" cy="2317619"/>
            </a:xfrm>
            <a:prstGeom prst="ellipse">
              <a:avLst/>
            </a:prstGeom>
            <a:solidFill>
              <a:schemeClr val="accent4">
                <a:lumOff val="25000"/>
              </a:schemeClr>
            </a:solidFill>
            <a:ln w="254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1121" name="Circle"/>
            <p:cNvSpPr/>
            <p:nvPr/>
          </p:nvSpPr>
          <p:spPr>
            <a:xfrm>
              <a:off x="3184739" y="2014667"/>
              <a:ext cx="235059" cy="23176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1122" name="P"/>
            <p:cNvSpPr txBox="1"/>
            <p:nvPr/>
          </p:nvSpPr>
          <p:spPr>
            <a:xfrm>
              <a:off x="3226633" y="1996125"/>
              <a:ext cx="214258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P</a:t>
              </a:r>
            </a:p>
          </p:txBody>
        </p:sp>
        <p:sp>
          <p:nvSpPr>
            <p:cNvPr id="1123" name="Circle"/>
            <p:cNvSpPr/>
            <p:nvPr/>
          </p:nvSpPr>
          <p:spPr>
            <a:xfrm>
              <a:off x="2045462" y="1785269"/>
              <a:ext cx="235059" cy="23176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1124" name="A"/>
            <p:cNvSpPr txBox="1"/>
            <p:nvPr/>
          </p:nvSpPr>
          <p:spPr>
            <a:xfrm>
              <a:off x="2063850" y="1766728"/>
              <a:ext cx="214257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1125" name="Line"/>
            <p:cNvSpPr/>
            <p:nvPr/>
          </p:nvSpPr>
          <p:spPr>
            <a:xfrm flipV="1">
              <a:off x="3256694" y="1274411"/>
              <a:ext cx="561951" cy="1963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26" name="margin"/>
            <p:cNvSpPr txBox="1"/>
            <p:nvPr/>
          </p:nvSpPr>
          <p:spPr>
            <a:xfrm rot="20510248">
              <a:off x="3298230" y="1320080"/>
              <a:ext cx="608788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margin</a:t>
              </a:r>
            </a:p>
          </p:txBody>
        </p:sp>
        <p:sp>
          <p:nvSpPr>
            <p:cNvPr id="1127" name="Hard negatives"/>
            <p:cNvSpPr txBox="1"/>
            <p:nvPr/>
          </p:nvSpPr>
          <p:spPr>
            <a:xfrm>
              <a:off x="1600988" y="1032188"/>
              <a:ext cx="1214612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Hard negatives</a:t>
              </a:r>
            </a:p>
          </p:txBody>
        </p:sp>
        <p:sp>
          <p:nvSpPr>
            <p:cNvPr id="1128" name="Semi-hard negatives"/>
            <p:cNvSpPr txBox="1"/>
            <p:nvPr/>
          </p:nvSpPr>
          <p:spPr>
            <a:xfrm>
              <a:off x="1668144" y="431500"/>
              <a:ext cx="1618333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Semi-hard negatives</a:t>
              </a:r>
            </a:p>
          </p:txBody>
        </p:sp>
        <p:sp>
          <p:nvSpPr>
            <p:cNvPr id="1129" name="Easy negatives"/>
            <p:cNvSpPr txBox="1"/>
            <p:nvPr/>
          </p:nvSpPr>
          <p:spPr>
            <a:xfrm>
              <a:off x="3426230" y="205893"/>
              <a:ext cx="786384" cy="701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Easy negatives</a:t>
              </a:r>
            </a:p>
          </p:txBody>
        </p:sp>
        <p:sp>
          <p:nvSpPr>
            <p:cNvPr id="1130" name="Rectangle"/>
            <p:cNvSpPr/>
            <p:nvPr/>
          </p:nvSpPr>
          <p:spPr>
            <a:xfrm>
              <a:off x="-1" y="0"/>
              <a:ext cx="4409452" cy="3736404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sp>
        <p:nvSpPr>
          <p:cNvPr id="1132" name="TextBox 17"/>
          <p:cNvSpPr txBox="1"/>
          <p:nvPr/>
        </p:nvSpPr>
        <p:spPr>
          <a:xfrm>
            <a:off x="3825607" y="5662374"/>
            <a:ext cx="5815810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Types of negatives - given an anchor and a positive </a:t>
            </a:r>
          </a:p>
        </p:txBody>
      </p:sp>
      <p:sp>
        <p:nvSpPr>
          <p:cNvPr id="1133" name="Content Placeholder 2"/>
          <p:cNvSpPr txBox="1"/>
          <p:nvPr/>
        </p:nvSpPr>
        <p:spPr>
          <a:xfrm>
            <a:off x="46443" y="1515303"/>
            <a:ext cx="619602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Easy Triplets: </a:t>
            </a:r>
            <a:endParaRPr sz="2400"/>
          </a:p>
          <a:p>
            <a:pPr lvl="1" indent="457200">
              <a:spcBef>
                <a:spcPts val="1000"/>
              </a:spcBef>
              <a:defRPr sz="14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	</a:t>
            </a:r>
          </a:p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Hard Triplets: </a:t>
            </a:r>
            <a:endParaRPr sz="2400"/>
          </a:p>
          <a:p>
            <a:pPr lvl="2" indent="914400">
              <a:spcBef>
                <a:spcPts val="1000"/>
              </a:spcBef>
              <a:defRPr sz="1400"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t>d(,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t>)  &lt;  d(,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t>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Semi-Hard Triplets: </a:t>
            </a:r>
            <a:endParaRPr sz="2400"/>
          </a:p>
          <a:p>
            <a:pPr lvl="2" indent="914400">
              <a:spcBef>
                <a:spcPts val="1000"/>
              </a:spcBef>
              <a:defRPr sz="1400"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t>d(,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t>)  &lt;  d(,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t>) &lt;  d(,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Title 2"/>
          <p:cNvSpPr txBox="1"/>
          <p:nvPr>
            <p:ph type="title"/>
          </p:nvPr>
        </p:nvSpPr>
        <p:spPr>
          <a:xfrm>
            <a:off x="402268" y="476716"/>
            <a:ext cx="7977352" cy="768552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pic>
        <p:nvPicPr>
          <p:cNvPr id="113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8509" y="2770970"/>
            <a:ext cx="3822266" cy="26874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37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269" y="2090054"/>
            <a:ext cx="4267571" cy="39468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38" name="TextBox 11"/>
          <p:cNvSpPr txBox="1"/>
          <p:nvPr/>
        </p:nvSpPr>
        <p:spPr>
          <a:xfrm>
            <a:off x="402269" y="6084423"/>
            <a:ext cx="3488596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Fig.: CNN architecture (feature extraction)</a:t>
            </a:r>
          </a:p>
        </p:txBody>
      </p:sp>
      <p:sp>
        <p:nvSpPr>
          <p:cNvPr id="1139" name="TextBox 12"/>
          <p:cNvSpPr txBox="1"/>
          <p:nvPr/>
        </p:nvSpPr>
        <p:spPr>
          <a:xfrm>
            <a:off x="5289955" y="6059406"/>
            <a:ext cx="348859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Fig: Siamese network architecture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38" grpId="2"/>
      <p:bldP build="whole" bldLvl="1" animBg="1" rev="0" advAuto="0" spid="1137" grpId="1"/>
      <p:bldP build="whole" bldLvl="1" animBg="1" rev="0" advAuto="0" spid="1136" grpId="3"/>
      <p:bldP build="whole" bldLvl="1" animBg="1" rev="0" advAuto="0" spid="1139" grpId="4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Title 2"/>
          <p:cNvSpPr txBox="1"/>
          <p:nvPr>
            <p:ph type="title"/>
          </p:nvPr>
        </p:nvSpPr>
        <p:spPr>
          <a:xfrm>
            <a:off x="402268" y="476716"/>
            <a:ext cx="7977352" cy="768552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pic>
        <p:nvPicPr>
          <p:cNvPr id="114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5969" y="1964095"/>
            <a:ext cx="5529292" cy="3594942"/>
          </a:xfrm>
          <a:prstGeom prst="rect">
            <a:avLst/>
          </a:prstGeom>
          <a:ln w="12700">
            <a:miter lim="400000"/>
          </a:ln>
        </p:spPr>
      </p:pic>
      <p:sp>
        <p:nvSpPr>
          <p:cNvPr id="1143" name="TextBox 5"/>
          <p:cNvSpPr txBox="1"/>
          <p:nvPr/>
        </p:nvSpPr>
        <p:spPr>
          <a:xfrm>
            <a:off x="2273055" y="6033106"/>
            <a:ext cx="3838498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Fig: Our Siamese architecture for triplet loss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43" grpId="2"/>
      <p:bldP build="whole" bldLvl="1" animBg="1" rev="0" advAuto="0" spid="114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Transfer Learning"/>
          <p:cNvSpPr txBox="1"/>
          <p:nvPr>
            <p:ph type="title"/>
          </p:nvPr>
        </p:nvSpPr>
        <p:spPr>
          <a:xfrm>
            <a:off x="402268" y="476716"/>
            <a:ext cx="7977352" cy="7685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pPr/>
            <a:r>
              <a:t>Transfer Learning</a:t>
            </a:r>
          </a:p>
        </p:txBody>
      </p:sp>
      <p:sp>
        <p:nvSpPr>
          <p:cNvPr id="1146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902" y="1647369"/>
            <a:ext cx="2700560" cy="1820455"/>
          </a:xfrm>
          <a:prstGeom prst="rect">
            <a:avLst/>
          </a:prstGeom>
          <a:ln w="12700">
            <a:miter lim="400000"/>
          </a:ln>
        </p:spPr>
      </p:pic>
      <p:sp>
        <p:nvSpPr>
          <p:cNvPr id="1148" name="TextBox 1"/>
          <p:cNvSpPr txBox="1"/>
          <p:nvPr/>
        </p:nvSpPr>
        <p:spPr>
          <a:xfrm>
            <a:off x="1476462" y="3487918"/>
            <a:ext cx="147226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(a) Xception</a:t>
            </a:r>
          </a:p>
        </p:txBody>
      </p:sp>
      <p:pic>
        <p:nvPicPr>
          <p:cNvPr id="11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50706" y="1567676"/>
            <a:ext cx="2941081" cy="1920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73325" y="3723509"/>
            <a:ext cx="2641838" cy="1754506"/>
          </a:xfrm>
          <a:prstGeom prst="rect">
            <a:avLst/>
          </a:prstGeom>
          <a:ln w="12700">
            <a:miter lim="400000"/>
          </a:ln>
        </p:spPr>
      </p:pic>
      <p:sp>
        <p:nvSpPr>
          <p:cNvPr id="1151" name="TextBox 8"/>
          <p:cNvSpPr txBox="1"/>
          <p:nvPr/>
        </p:nvSpPr>
        <p:spPr>
          <a:xfrm>
            <a:off x="3772949" y="5559714"/>
            <a:ext cx="1472272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(c) Xception All</a:t>
            </a:r>
          </a:p>
        </p:txBody>
      </p:sp>
      <p:sp>
        <p:nvSpPr>
          <p:cNvPr id="1152" name="TextBox 9"/>
          <p:cNvSpPr txBox="1"/>
          <p:nvPr/>
        </p:nvSpPr>
        <p:spPr>
          <a:xfrm>
            <a:off x="6136695" y="3567069"/>
            <a:ext cx="1895764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(b) Xception + dense</a:t>
            </a:r>
          </a:p>
        </p:txBody>
      </p:sp>
      <p:sp>
        <p:nvSpPr>
          <p:cNvPr id="1153" name="TextBox 10"/>
          <p:cNvSpPr txBox="1"/>
          <p:nvPr/>
        </p:nvSpPr>
        <p:spPr>
          <a:xfrm>
            <a:off x="1572932" y="6308521"/>
            <a:ext cx="5503185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loss diagram for transfer learning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Contrastive Loss"/>
          <p:cNvSpPr txBox="1"/>
          <p:nvPr>
            <p:ph type="title"/>
          </p:nvPr>
        </p:nvSpPr>
        <p:spPr>
          <a:xfrm>
            <a:off x="402268" y="476716"/>
            <a:ext cx="7977352" cy="7685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pPr/>
            <a:r>
              <a:t>Contrastive Loss</a:t>
            </a:r>
          </a:p>
        </p:txBody>
      </p:sp>
      <p:sp>
        <p:nvSpPr>
          <p:cNvPr id="1156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4456" y="1522327"/>
            <a:ext cx="2772942" cy="170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28621" y="1434245"/>
            <a:ext cx="2802165" cy="1906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63023" y="3458640"/>
            <a:ext cx="2827279" cy="2164635"/>
          </a:xfrm>
          <a:prstGeom prst="rect">
            <a:avLst/>
          </a:prstGeom>
          <a:ln w="12700">
            <a:miter lim="400000"/>
          </a:ln>
        </p:spPr>
      </p:pic>
      <p:sp>
        <p:nvSpPr>
          <p:cNvPr id="1160" name="TextBox 8"/>
          <p:cNvSpPr txBox="1"/>
          <p:nvPr/>
        </p:nvSpPr>
        <p:spPr>
          <a:xfrm>
            <a:off x="1275127" y="3359798"/>
            <a:ext cx="2827275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Our Siamese + Con. loss</a:t>
            </a:r>
          </a:p>
        </p:txBody>
      </p:sp>
      <p:sp>
        <p:nvSpPr>
          <p:cNvPr id="1161" name="TextBox 9"/>
          <p:cNvSpPr txBox="1"/>
          <p:nvPr/>
        </p:nvSpPr>
        <p:spPr>
          <a:xfrm>
            <a:off x="6013625" y="3359798"/>
            <a:ext cx="2827279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Our Siamese + Triplet. loss</a:t>
            </a:r>
          </a:p>
        </p:txBody>
      </p:sp>
      <p:sp>
        <p:nvSpPr>
          <p:cNvPr id="1162" name="TextBox 10"/>
          <p:cNvSpPr txBox="1"/>
          <p:nvPr/>
        </p:nvSpPr>
        <p:spPr>
          <a:xfrm>
            <a:off x="3528964" y="5696680"/>
            <a:ext cx="2827279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Xception + Siamese</a:t>
            </a:r>
          </a:p>
        </p:txBody>
      </p:sp>
      <p:sp>
        <p:nvSpPr>
          <p:cNvPr id="1163" name="TextBox 11"/>
          <p:cNvSpPr txBox="1"/>
          <p:nvPr/>
        </p:nvSpPr>
        <p:spPr>
          <a:xfrm>
            <a:off x="1572932" y="6308521"/>
            <a:ext cx="5503185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loss diagram for transfer learning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Analyze each class"/>
          <p:cNvSpPr txBox="1"/>
          <p:nvPr>
            <p:ph type="title"/>
          </p:nvPr>
        </p:nvSpPr>
        <p:spPr>
          <a:xfrm>
            <a:off x="402268" y="476716"/>
            <a:ext cx="7977352" cy="768552"/>
          </a:xfrm>
          <a:prstGeom prst="rect">
            <a:avLst/>
          </a:prstGeom>
        </p:spPr>
        <p:txBody>
          <a:bodyPr/>
          <a:lstStyle/>
          <a:p>
            <a:pPr/>
            <a:r>
              <a:t>Analyze each class</a:t>
            </a:r>
          </a:p>
        </p:txBody>
      </p:sp>
      <p:sp>
        <p:nvSpPr>
          <p:cNvPr id="1166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033" y="1474095"/>
            <a:ext cx="7415822" cy="5097801"/>
          </a:xfrm>
          <a:prstGeom prst="rect">
            <a:avLst/>
          </a:prstGeom>
          <a:ln w="12700">
            <a:miter lim="400000"/>
          </a:ln>
        </p:spPr>
      </p:pic>
      <p:sp>
        <p:nvSpPr>
          <p:cNvPr id="1168" name="TextBox 4"/>
          <p:cNvSpPr txBox="1"/>
          <p:nvPr/>
        </p:nvSpPr>
        <p:spPr>
          <a:xfrm>
            <a:off x="1765881" y="6462171"/>
            <a:ext cx="550317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accuracy per class of best models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Dataset"/>
          <p:cNvSpPr txBox="1"/>
          <p:nvPr>
            <p:ph type="title"/>
          </p:nvPr>
        </p:nvSpPr>
        <p:spPr>
          <a:xfrm>
            <a:off x="402268" y="476716"/>
            <a:ext cx="7977352" cy="768552"/>
          </a:xfrm>
          <a:prstGeom prst="rect">
            <a:avLst/>
          </a:prstGeom>
        </p:spPr>
        <p:txBody>
          <a:bodyPr/>
          <a:lstStyle/>
          <a:p>
            <a:pPr/>
            <a:r>
              <a:t>Dataset</a:t>
            </a:r>
          </a:p>
        </p:txBody>
      </p:sp>
      <p:sp>
        <p:nvSpPr>
          <p:cNvPr id="762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3" name="data_example.png" descr="data_ex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611" y="1669600"/>
            <a:ext cx="5294485" cy="3906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7901" y="1808065"/>
            <a:ext cx="2008297" cy="2741480"/>
          </a:xfrm>
          <a:prstGeom prst="rect">
            <a:avLst/>
          </a:prstGeom>
          <a:ln w="12700">
            <a:miter lim="400000"/>
          </a:ln>
        </p:spPr>
      </p:pic>
      <p:sp>
        <p:nvSpPr>
          <p:cNvPr id="765" name="TextBox 1"/>
          <p:cNvSpPr txBox="1"/>
          <p:nvPr/>
        </p:nvSpPr>
        <p:spPr>
          <a:xfrm>
            <a:off x="1990644" y="6565089"/>
            <a:ext cx="4800599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http://vision.cs.utexas.edu/projects/finegrained/utzap50k/</a:t>
            </a:r>
          </a:p>
        </p:txBody>
      </p:sp>
      <p:sp>
        <p:nvSpPr>
          <p:cNvPr id="766" name="TextBox 7"/>
          <p:cNvSpPr txBox="1"/>
          <p:nvPr/>
        </p:nvSpPr>
        <p:spPr>
          <a:xfrm>
            <a:off x="904722" y="5694588"/>
            <a:ext cx="550317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 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Fig.</a:t>
            </a:r>
            <a:r>
              <a:t>1: 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Examples from the dataset.</a:t>
            </a:r>
            <a:r>
              <a:t> </a:t>
            </a:r>
          </a:p>
        </p:txBody>
      </p:sp>
      <p:pic>
        <p:nvPicPr>
          <p:cNvPr id="767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07799" y="4739644"/>
            <a:ext cx="2808501" cy="10531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Transfer Learning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Transfer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Transfer Learning"/>
          <p:cNvSpPr txBox="1"/>
          <p:nvPr>
            <p:ph type="title"/>
          </p:nvPr>
        </p:nvSpPr>
        <p:spPr>
          <a:xfrm>
            <a:off x="402268" y="476716"/>
            <a:ext cx="7977352" cy="768552"/>
          </a:xfrm>
          <a:prstGeom prst="rect">
            <a:avLst/>
          </a:prstGeom>
        </p:spPr>
        <p:txBody>
          <a:bodyPr/>
          <a:lstStyle/>
          <a:p>
            <a:pPr/>
            <a:r>
              <a:t>Transfer Learning</a:t>
            </a:r>
          </a:p>
        </p:txBody>
      </p:sp>
      <p:sp>
        <p:nvSpPr>
          <p:cNvPr id="772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3" name="Screen Shot 2021-04-16 at 5.50.35 PM.png" descr="Screen Shot 2021-04-16 at 5.50.35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4193"/>
          <a:stretch>
            <a:fillRect/>
          </a:stretch>
        </p:blipFill>
        <p:spPr>
          <a:xfrm>
            <a:off x="549312" y="1644312"/>
            <a:ext cx="8045378" cy="3594828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TextBox 4"/>
          <p:cNvSpPr txBox="1"/>
          <p:nvPr/>
        </p:nvSpPr>
        <p:spPr>
          <a:xfrm>
            <a:off x="1678676" y="5468908"/>
            <a:ext cx="550317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 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Fig.</a:t>
            </a:r>
            <a:r>
              <a:t> 2: 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Intuitive examples about transfer learning.</a:t>
            </a:r>
            <a:r>
              <a:t> </a:t>
            </a:r>
          </a:p>
        </p:txBody>
      </p:sp>
      <p:sp>
        <p:nvSpPr>
          <p:cNvPr id="775" name="TextBox 5"/>
          <p:cNvSpPr txBox="1"/>
          <p:nvPr/>
        </p:nvSpPr>
        <p:spPr>
          <a:xfrm>
            <a:off x="1990644" y="6423419"/>
            <a:ext cx="4800599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1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Source: A Comprehensive Survey on Transfer Learning https://arxiv.org/pdf/1911.02685.pdf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Xception"/>
          <p:cNvSpPr txBox="1"/>
          <p:nvPr>
            <p:ph type="title"/>
          </p:nvPr>
        </p:nvSpPr>
        <p:spPr>
          <a:xfrm>
            <a:off x="402268" y="476716"/>
            <a:ext cx="7977352" cy="768552"/>
          </a:xfrm>
          <a:prstGeom prst="rect">
            <a:avLst/>
          </a:prstGeom>
        </p:spPr>
        <p:txBody>
          <a:bodyPr/>
          <a:lstStyle/>
          <a:p>
            <a:pPr/>
            <a:r>
              <a:t>Xception</a:t>
            </a:r>
          </a:p>
        </p:txBody>
      </p:sp>
      <p:sp>
        <p:nvSpPr>
          <p:cNvPr id="778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856" y="1643769"/>
            <a:ext cx="7634442" cy="3983641"/>
          </a:xfrm>
          <a:prstGeom prst="rect">
            <a:avLst/>
          </a:prstGeom>
          <a:ln w="12700">
            <a:miter lim="400000"/>
          </a:ln>
        </p:spPr>
      </p:pic>
      <p:sp>
        <p:nvSpPr>
          <p:cNvPr id="780" name="Rectangle"/>
          <p:cNvSpPr/>
          <p:nvPr/>
        </p:nvSpPr>
        <p:spPr>
          <a:xfrm>
            <a:off x="767329" y="2051211"/>
            <a:ext cx="7608893" cy="362003"/>
          </a:xfrm>
          <a:prstGeom prst="rect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81" name="TextBox 6"/>
          <p:cNvSpPr txBox="1"/>
          <p:nvPr/>
        </p:nvSpPr>
        <p:spPr>
          <a:xfrm>
            <a:off x="1554274" y="5856637"/>
            <a:ext cx="550317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Table 1: part of available models on Keras applications </a:t>
            </a:r>
          </a:p>
        </p:txBody>
      </p:sp>
      <p:sp>
        <p:nvSpPr>
          <p:cNvPr id="782" name="TextBox 7"/>
          <p:cNvSpPr txBox="1"/>
          <p:nvPr/>
        </p:nvSpPr>
        <p:spPr>
          <a:xfrm>
            <a:off x="1990644" y="6423419"/>
            <a:ext cx="4800599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1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  <a:p>
            <a:pPr algn="ctr">
              <a:defRPr sz="11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r>
              <a:t>https://keras.io/api/applications/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Xception"/>
          <p:cNvSpPr txBox="1"/>
          <p:nvPr>
            <p:ph type="title"/>
          </p:nvPr>
        </p:nvSpPr>
        <p:spPr>
          <a:xfrm>
            <a:off x="402268" y="476716"/>
            <a:ext cx="7977352" cy="768552"/>
          </a:xfrm>
          <a:prstGeom prst="rect">
            <a:avLst/>
          </a:prstGeom>
        </p:spPr>
        <p:txBody>
          <a:bodyPr/>
          <a:lstStyle/>
          <a:p>
            <a:pPr/>
            <a:r>
              <a:t>Xception</a:t>
            </a:r>
          </a:p>
        </p:txBody>
      </p:sp>
      <p:sp>
        <p:nvSpPr>
          <p:cNvPr id="785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29" y="1332482"/>
            <a:ext cx="7186542" cy="4617395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TextBox 4"/>
          <p:cNvSpPr txBox="1"/>
          <p:nvPr/>
        </p:nvSpPr>
        <p:spPr>
          <a:xfrm>
            <a:off x="3311533" y="6012910"/>
            <a:ext cx="550317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 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Fig.</a:t>
            </a:r>
            <a:r>
              <a:t> 3: Xception architecture </a:t>
            </a:r>
          </a:p>
        </p:txBody>
      </p:sp>
      <p:sp>
        <p:nvSpPr>
          <p:cNvPr id="788" name="TextBox 6"/>
          <p:cNvSpPr txBox="1"/>
          <p:nvPr/>
        </p:nvSpPr>
        <p:spPr>
          <a:xfrm>
            <a:off x="1990644" y="6418753"/>
            <a:ext cx="4800599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1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Xception: Deep Learning with Depthwise Separable Convolutions https://arxiv.org/pdf/1610.02357.pdf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Xception"/>
          <p:cNvSpPr txBox="1"/>
          <p:nvPr>
            <p:ph type="title"/>
          </p:nvPr>
        </p:nvSpPr>
        <p:spPr>
          <a:xfrm>
            <a:off x="402268" y="476716"/>
            <a:ext cx="7977352" cy="768552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791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01" name="Group 15"/>
          <p:cNvGrpSpPr/>
          <p:nvPr/>
        </p:nvGrpSpPr>
        <p:grpSpPr>
          <a:xfrm>
            <a:off x="632065" y="1879855"/>
            <a:ext cx="4248159" cy="936318"/>
            <a:chOff x="0" y="0"/>
            <a:chExt cx="4248158" cy="936317"/>
          </a:xfrm>
        </p:grpSpPr>
        <p:grpSp>
          <p:nvGrpSpPr>
            <p:cNvPr id="794" name="Rectangle"/>
            <p:cNvGrpSpPr/>
            <p:nvPr/>
          </p:nvGrpSpPr>
          <p:grpSpPr>
            <a:xfrm>
              <a:off x="3429405" y="242498"/>
              <a:ext cx="818753" cy="404561"/>
              <a:chOff x="0" y="-1"/>
              <a:chExt cx="818752" cy="404559"/>
            </a:xfrm>
          </p:grpSpPr>
          <p:sp>
            <p:nvSpPr>
              <p:cNvPr id="792" name="Rectangle"/>
              <p:cNvSpPr/>
              <p:nvPr/>
            </p:nvSpPr>
            <p:spPr>
              <a:xfrm>
                <a:off x="-1" y="-2"/>
                <a:ext cx="818753" cy="404561"/>
              </a:xfrm>
              <a:prstGeom prst="rect">
                <a:avLst/>
              </a:prstGeom>
              <a:solidFill>
                <a:srgbClr val="00B0F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793" name="G.A.B"/>
              <p:cNvSpPr txBox="1"/>
              <p:nvPr/>
            </p:nvSpPr>
            <p:spPr>
              <a:xfrm>
                <a:off x="-1" y="16858"/>
                <a:ext cx="818753" cy="3708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G.A.B</a:t>
                </a:r>
              </a:p>
            </p:txBody>
          </p:sp>
        </p:grpSp>
        <p:grpSp>
          <p:nvGrpSpPr>
            <p:cNvPr id="797" name="Rectangle"/>
            <p:cNvGrpSpPr/>
            <p:nvPr/>
          </p:nvGrpSpPr>
          <p:grpSpPr>
            <a:xfrm>
              <a:off x="1659227" y="265879"/>
              <a:ext cx="1152205" cy="404558"/>
              <a:chOff x="0" y="-1"/>
              <a:chExt cx="1152203" cy="404557"/>
            </a:xfrm>
          </p:grpSpPr>
          <p:sp>
            <p:nvSpPr>
              <p:cNvPr id="795" name="Rectangle"/>
              <p:cNvSpPr/>
              <p:nvPr/>
            </p:nvSpPr>
            <p:spPr>
              <a:xfrm>
                <a:off x="-1" y="-2"/>
                <a:ext cx="1152205" cy="404559"/>
              </a:xfrm>
              <a:prstGeom prst="rect">
                <a:avLst/>
              </a:prstGeom>
              <a:solidFill>
                <a:schemeClr val="accent4">
                  <a:lumOff val="25000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2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796" name="Xception"/>
              <p:cNvSpPr txBox="1"/>
              <p:nvPr/>
            </p:nvSpPr>
            <p:spPr>
              <a:xfrm>
                <a:off x="-1" y="67656"/>
                <a:ext cx="1152205" cy="2692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2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Xception</a:t>
                </a:r>
              </a:p>
            </p:txBody>
          </p:sp>
        </p:grpSp>
        <p:sp>
          <p:nvSpPr>
            <p:cNvPr id="798" name="Line"/>
            <p:cNvSpPr/>
            <p:nvPr/>
          </p:nvSpPr>
          <p:spPr>
            <a:xfrm>
              <a:off x="1199288" y="469237"/>
              <a:ext cx="394092" cy="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99" name="Line"/>
            <p:cNvSpPr/>
            <p:nvPr/>
          </p:nvSpPr>
          <p:spPr>
            <a:xfrm>
              <a:off x="2864042" y="468604"/>
              <a:ext cx="394092" cy="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pic>
          <p:nvPicPr>
            <p:cNvPr id="800" name="data_example.png" descr="data_exampl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7033" r="78296" b="0"/>
            <a:stretch>
              <a:fillRect/>
            </a:stretch>
          </p:blipFill>
          <p:spPr>
            <a:xfrm>
              <a:off x="-1" y="-1"/>
              <a:ext cx="1199293" cy="9363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02" name="Line"/>
          <p:cNvSpPr/>
          <p:nvPr/>
        </p:nvSpPr>
        <p:spPr>
          <a:xfrm>
            <a:off x="5035863" y="2351551"/>
            <a:ext cx="366745" cy="4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03" name="Output / Classes"/>
          <p:cNvSpPr txBox="1"/>
          <p:nvPr/>
        </p:nvSpPr>
        <p:spPr>
          <a:xfrm>
            <a:off x="6869596" y="2185571"/>
            <a:ext cx="592721" cy="434337"/>
          </a:xfrm>
          <a:prstGeom prst="rect">
            <a:avLst/>
          </a:prstGeom>
          <a:ln w="12700">
            <a:solidFill>
              <a:srgbClr val="0D0D0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softmax</a:t>
            </a:r>
          </a:p>
        </p:txBody>
      </p:sp>
      <p:sp>
        <p:nvSpPr>
          <p:cNvPr id="804" name="Line"/>
          <p:cNvSpPr/>
          <p:nvPr/>
        </p:nvSpPr>
        <p:spPr>
          <a:xfrm>
            <a:off x="7509005" y="2307526"/>
            <a:ext cx="366745" cy="4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05" name="Line"/>
          <p:cNvSpPr/>
          <p:nvPr/>
        </p:nvSpPr>
        <p:spPr>
          <a:xfrm>
            <a:off x="6443981" y="2303681"/>
            <a:ext cx="366745" cy="4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819" name="Group 52"/>
          <p:cNvGrpSpPr/>
          <p:nvPr/>
        </p:nvGrpSpPr>
        <p:grpSpPr>
          <a:xfrm>
            <a:off x="5590286" y="1612681"/>
            <a:ext cx="818752" cy="1470659"/>
            <a:chOff x="-1" y="0"/>
            <a:chExt cx="818750" cy="1470658"/>
          </a:xfrm>
        </p:grpSpPr>
        <p:sp>
          <p:nvSpPr>
            <p:cNvPr id="806" name="Rectangle"/>
            <p:cNvSpPr/>
            <p:nvPr/>
          </p:nvSpPr>
          <p:spPr>
            <a:xfrm>
              <a:off x="-2" y="-1"/>
              <a:ext cx="818752" cy="1470659"/>
            </a:xfrm>
            <a:prstGeom prst="rect">
              <a:avLst/>
            </a:prstGeom>
            <a:solidFill>
              <a:srgbClr val="BFDE83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grpSp>
          <p:nvGrpSpPr>
            <p:cNvPr id="809" name="Oval 54"/>
            <p:cNvGrpSpPr/>
            <p:nvPr/>
          </p:nvGrpSpPr>
          <p:grpSpPr>
            <a:xfrm>
              <a:off x="84718" y="37391"/>
              <a:ext cx="601993" cy="302961"/>
              <a:chOff x="-1" y="-1"/>
              <a:chExt cx="601991" cy="302959"/>
            </a:xfrm>
          </p:grpSpPr>
          <p:sp>
            <p:nvSpPr>
              <p:cNvPr id="807" name="Oval"/>
              <p:cNvSpPr/>
              <p:nvPr/>
            </p:nvSpPr>
            <p:spPr>
              <a:xfrm>
                <a:off x="-2" y="-2"/>
                <a:ext cx="601993" cy="30296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08" name="shoes"/>
              <p:cNvSpPr txBox="1"/>
              <p:nvPr/>
            </p:nvSpPr>
            <p:spPr>
              <a:xfrm>
                <a:off x="88159" y="42258"/>
                <a:ext cx="425671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 shoes</a:t>
                </a:r>
              </a:p>
            </p:txBody>
          </p:sp>
        </p:grpSp>
        <p:grpSp>
          <p:nvGrpSpPr>
            <p:cNvPr id="812" name="Oval 55"/>
            <p:cNvGrpSpPr/>
            <p:nvPr/>
          </p:nvGrpSpPr>
          <p:grpSpPr>
            <a:xfrm>
              <a:off x="71253" y="394270"/>
              <a:ext cx="635267" cy="302961"/>
              <a:chOff x="0" y="-1"/>
              <a:chExt cx="635266" cy="302959"/>
            </a:xfrm>
          </p:grpSpPr>
          <p:sp>
            <p:nvSpPr>
              <p:cNvPr id="810" name="Oval"/>
              <p:cNvSpPr/>
              <p:nvPr/>
            </p:nvSpPr>
            <p:spPr>
              <a:xfrm>
                <a:off x="-1" y="-2"/>
                <a:ext cx="635267" cy="30296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11" name="sandals"/>
              <p:cNvSpPr txBox="1"/>
              <p:nvPr/>
            </p:nvSpPr>
            <p:spPr>
              <a:xfrm>
                <a:off x="93031" y="42258"/>
                <a:ext cx="449201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sandals</a:t>
                </a:r>
              </a:p>
            </p:txBody>
          </p:sp>
        </p:grpSp>
        <p:grpSp>
          <p:nvGrpSpPr>
            <p:cNvPr id="815" name="Oval 56"/>
            <p:cNvGrpSpPr/>
            <p:nvPr/>
          </p:nvGrpSpPr>
          <p:grpSpPr>
            <a:xfrm>
              <a:off x="87889" y="738493"/>
              <a:ext cx="612407" cy="345437"/>
              <a:chOff x="-1" y="0"/>
              <a:chExt cx="612406" cy="345435"/>
            </a:xfrm>
          </p:grpSpPr>
          <p:sp>
            <p:nvSpPr>
              <p:cNvPr id="813" name="Oval"/>
              <p:cNvSpPr/>
              <p:nvPr/>
            </p:nvSpPr>
            <p:spPr>
              <a:xfrm>
                <a:off x="-2" y="21242"/>
                <a:ext cx="612408" cy="30296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14" name="slippers"/>
              <p:cNvSpPr txBox="1"/>
              <p:nvPr/>
            </p:nvSpPr>
            <p:spPr>
              <a:xfrm>
                <a:off x="89682" y="-1"/>
                <a:ext cx="433039" cy="345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slippers</a:t>
                </a:r>
              </a:p>
            </p:txBody>
          </p:sp>
        </p:grpSp>
        <p:grpSp>
          <p:nvGrpSpPr>
            <p:cNvPr id="818" name="Oval 57"/>
            <p:cNvGrpSpPr/>
            <p:nvPr/>
          </p:nvGrpSpPr>
          <p:grpSpPr>
            <a:xfrm>
              <a:off x="99318" y="1121685"/>
              <a:ext cx="601993" cy="302961"/>
              <a:chOff x="-1" y="-1"/>
              <a:chExt cx="601991" cy="302959"/>
            </a:xfrm>
          </p:grpSpPr>
          <p:sp>
            <p:nvSpPr>
              <p:cNvPr id="816" name="Oval"/>
              <p:cNvSpPr/>
              <p:nvPr/>
            </p:nvSpPr>
            <p:spPr>
              <a:xfrm>
                <a:off x="-2" y="-2"/>
                <a:ext cx="601993" cy="30296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17" name="boots"/>
              <p:cNvSpPr txBox="1"/>
              <p:nvPr/>
            </p:nvSpPr>
            <p:spPr>
              <a:xfrm>
                <a:off x="88159" y="42258"/>
                <a:ext cx="425671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 boots</a:t>
                </a:r>
              </a:p>
            </p:txBody>
          </p:sp>
        </p:grpSp>
      </p:grpSp>
      <p:grpSp>
        <p:nvGrpSpPr>
          <p:cNvPr id="833" name="Group 58"/>
          <p:cNvGrpSpPr/>
          <p:nvPr/>
        </p:nvGrpSpPr>
        <p:grpSpPr>
          <a:xfrm>
            <a:off x="7970242" y="1612681"/>
            <a:ext cx="818752" cy="1470659"/>
            <a:chOff x="-1" y="0"/>
            <a:chExt cx="818750" cy="1470658"/>
          </a:xfrm>
        </p:grpSpPr>
        <p:sp>
          <p:nvSpPr>
            <p:cNvPr id="820" name="Rectangle"/>
            <p:cNvSpPr/>
            <p:nvPr/>
          </p:nvSpPr>
          <p:spPr>
            <a:xfrm>
              <a:off x="-2" y="-1"/>
              <a:ext cx="818752" cy="1470659"/>
            </a:xfrm>
            <a:prstGeom prst="rect">
              <a:avLst/>
            </a:prstGeom>
            <a:solidFill>
              <a:srgbClr val="BFDE83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grpSp>
          <p:nvGrpSpPr>
            <p:cNvPr id="823" name="Oval 60"/>
            <p:cNvGrpSpPr/>
            <p:nvPr/>
          </p:nvGrpSpPr>
          <p:grpSpPr>
            <a:xfrm>
              <a:off x="84718" y="37391"/>
              <a:ext cx="601993" cy="302961"/>
              <a:chOff x="-1" y="-1"/>
              <a:chExt cx="601991" cy="302959"/>
            </a:xfrm>
          </p:grpSpPr>
          <p:sp>
            <p:nvSpPr>
              <p:cNvPr id="821" name="Oval"/>
              <p:cNvSpPr/>
              <p:nvPr/>
            </p:nvSpPr>
            <p:spPr>
              <a:xfrm>
                <a:off x="-2" y="-2"/>
                <a:ext cx="601993" cy="302961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22" name="shoes"/>
              <p:cNvSpPr txBox="1"/>
              <p:nvPr/>
            </p:nvSpPr>
            <p:spPr>
              <a:xfrm>
                <a:off x="88159" y="42258"/>
                <a:ext cx="425671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 shoes</a:t>
                </a:r>
              </a:p>
            </p:txBody>
          </p:sp>
        </p:grpSp>
        <p:grpSp>
          <p:nvGrpSpPr>
            <p:cNvPr id="826" name="Oval 61"/>
            <p:cNvGrpSpPr/>
            <p:nvPr/>
          </p:nvGrpSpPr>
          <p:grpSpPr>
            <a:xfrm>
              <a:off x="71253" y="394270"/>
              <a:ext cx="635267" cy="302961"/>
              <a:chOff x="0" y="-1"/>
              <a:chExt cx="635266" cy="302959"/>
            </a:xfrm>
          </p:grpSpPr>
          <p:sp>
            <p:nvSpPr>
              <p:cNvPr id="824" name="Oval"/>
              <p:cNvSpPr/>
              <p:nvPr/>
            </p:nvSpPr>
            <p:spPr>
              <a:xfrm>
                <a:off x="-1" y="-2"/>
                <a:ext cx="635267" cy="30296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25" name="sandals"/>
              <p:cNvSpPr txBox="1"/>
              <p:nvPr/>
            </p:nvSpPr>
            <p:spPr>
              <a:xfrm>
                <a:off x="93031" y="42258"/>
                <a:ext cx="449201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sandals</a:t>
                </a:r>
              </a:p>
            </p:txBody>
          </p:sp>
        </p:grpSp>
        <p:grpSp>
          <p:nvGrpSpPr>
            <p:cNvPr id="829" name="Oval 62"/>
            <p:cNvGrpSpPr/>
            <p:nvPr/>
          </p:nvGrpSpPr>
          <p:grpSpPr>
            <a:xfrm>
              <a:off x="87889" y="738493"/>
              <a:ext cx="612407" cy="345437"/>
              <a:chOff x="-1" y="0"/>
              <a:chExt cx="612406" cy="345435"/>
            </a:xfrm>
          </p:grpSpPr>
          <p:sp>
            <p:nvSpPr>
              <p:cNvPr id="827" name="Oval"/>
              <p:cNvSpPr/>
              <p:nvPr/>
            </p:nvSpPr>
            <p:spPr>
              <a:xfrm>
                <a:off x="-2" y="21242"/>
                <a:ext cx="612408" cy="30296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28" name="slippers"/>
              <p:cNvSpPr txBox="1"/>
              <p:nvPr/>
            </p:nvSpPr>
            <p:spPr>
              <a:xfrm>
                <a:off x="89682" y="-1"/>
                <a:ext cx="433039" cy="345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slippers</a:t>
                </a:r>
              </a:p>
            </p:txBody>
          </p:sp>
        </p:grpSp>
        <p:grpSp>
          <p:nvGrpSpPr>
            <p:cNvPr id="832" name="Oval 65"/>
            <p:cNvGrpSpPr/>
            <p:nvPr/>
          </p:nvGrpSpPr>
          <p:grpSpPr>
            <a:xfrm>
              <a:off x="99318" y="1121685"/>
              <a:ext cx="601993" cy="302961"/>
              <a:chOff x="-1" y="-1"/>
              <a:chExt cx="601991" cy="302959"/>
            </a:xfrm>
          </p:grpSpPr>
          <p:sp>
            <p:nvSpPr>
              <p:cNvPr id="830" name="Oval"/>
              <p:cNvSpPr/>
              <p:nvPr/>
            </p:nvSpPr>
            <p:spPr>
              <a:xfrm>
                <a:off x="-2" y="-2"/>
                <a:ext cx="601993" cy="30296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31" name="boots"/>
              <p:cNvSpPr txBox="1"/>
              <p:nvPr/>
            </p:nvSpPr>
            <p:spPr>
              <a:xfrm>
                <a:off x="88159" y="42258"/>
                <a:ext cx="425671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 boots</a:t>
                </a:r>
              </a:p>
            </p:txBody>
          </p:sp>
        </p:grpSp>
      </p:grpSp>
      <p:sp>
        <p:nvSpPr>
          <p:cNvPr id="834" name="TextBox 66"/>
          <p:cNvSpPr txBox="1"/>
          <p:nvPr/>
        </p:nvSpPr>
        <p:spPr>
          <a:xfrm>
            <a:off x="5729740" y="1336450"/>
            <a:ext cx="791029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scores</a:t>
            </a:r>
          </a:p>
        </p:txBody>
      </p:sp>
      <p:sp>
        <p:nvSpPr>
          <p:cNvPr id="835" name="TextBox 71"/>
          <p:cNvSpPr txBox="1"/>
          <p:nvPr/>
        </p:nvSpPr>
        <p:spPr>
          <a:xfrm>
            <a:off x="7926554" y="1336450"/>
            <a:ext cx="113492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Probabilities</a:t>
            </a:r>
          </a:p>
        </p:txBody>
      </p:sp>
      <p:sp>
        <p:nvSpPr>
          <p:cNvPr id="836" name="TextBox 78"/>
          <p:cNvSpPr txBox="1"/>
          <p:nvPr/>
        </p:nvSpPr>
        <p:spPr>
          <a:xfrm>
            <a:off x="2512202" y="2567632"/>
            <a:ext cx="889745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3, 3, 2048</a:t>
            </a:r>
          </a:p>
        </p:txBody>
      </p:sp>
      <p:sp>
        <p:nvSpPr>
          <p:cNvPr id="837" name="TextBox 80"/>
          <p:cNvSpPr txBox="1"/>
          <p:nvPr/>
        </p:nvSpPr>
        <p:spPr>
          <a:xfrm>
            <a:off x="4293908" y="2533450"/>
            <a:ext cx="889745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2048</a:t>
            </a:r>
          </a:p>
        </p:txBody>
      </p:sp>
      <p:grpSp>
        <p:nvGrpSpPr>
          <p:cNvPr id="890" name="Group 2"/>
          <p:cNvGrpSpPr/>
          <p:nvPr/>
        </p:nvGrpSpPr>
        <p:grpSpPr>
          <a:xfrm>
            <a:off x="482807" y="4000979"/>
            <a:ext cx="8466889" cy="1996519"/>
            <a:chOff x="-3" y="0"/>
            <a:chExt cx="8466887" cy="1996518"/>
          </a:xfrm>
        </p:grpSpPr>
        <p:grpSp>
          <p:nvGrpSpPr>
            <p:cNvPr id="852" name="Group 13"/>
            <p:cNvGrpSpPr/>
            <p:nvPr/>
          </p:nvGrpSpPr>
          <p:grpSpPr>
            <a:xfrm>
              <a:off x="-4" y="367692"/>
              <a:ext cx="4978594" cy="1261131"/>
              <a:chOff x="-1" y="-2"/>
              <a:chExt cx="4978593" cy="1261129"/>
            </a:xfrm>
          </p:grpSpPr>
          <p:grpSp>
            <p:nvGrpSpPr>
              <p:cNvPr id="840" name="Rectangle"/>
              <p:cNvGrpSpPr/>
              <p:nvPr/>
            </p:nvGrpSpPr>
            <p:grpSpPr>
              <a:xfrm>
                <a:off x="3998911" y="-3"/>
                <a:ext cx="554148" cy="1261131"/>
                <a:chOff x="0" y="-1"/>
                <a:chExt cx="554146" cy="1261129"/>
              </a:xfrm>
            </p:grpSpPr>
            <p:sp>
              <p:nvSpPr>
                <p:cNvPr id="838" name="Rectangle"/>
                <p:cNvSpPr/>
                <p:nvPr/>
              </p:nvSpPr>
              <p:spPr>
                <a:xfrm>
                  <a:off x="-1" y="-2"/>
                  <a:ext cx="554148" cy="1261131"/>
                </a:xfrm>
                <a:prstGeom prst="rect">
                  <a:avLst/>
                </a:prstGeom>
                <a:solidFill>
                  <a:srgbClr val="BFDE83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1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39" name="FC…"/>
                <p:cNvSpPr txBox="1"/>
                <p:nvPr/>
              </p:nvSpPr>
              <p:spPr>
                <a:xfrm>
                  <a:off x="-1" y="222889"/>
                  <a:ext cx="554148" cy="8153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/>
                <a:p>
                  <a:pPr algn="ctr">
                    <a:defRPr sz="16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  <a:r>
                    <a:t>FC</a:t>
                  </a:r>
                </a:p>
                <a:p>
                  <a:pPr algn="ctr">
                    <a:defRPr sz="16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  <a:r>
                    <a:t>+</a:t>
                  </a:r>
                </a:p>
                <a:p>
                  <a:pPr algn="ctr">
                    <a:defRPr sz="16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  <a:r>
                    <a:t>Relu</a:t>
                  </a:r>
                </a:p>
              </p:txBody>
            </p:sp>
          </p:grpSp>
          <p:pic>
            <p:nvPicPr>
              <p:cNvPr id="841" name="data_example.png" descr="data_exampl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77033" r="78296" b="0"/>
              <a:stretch>
                <a:fillRect/>
              </a:stretch>
            </p:blipFill>
            <p:spPr>
              <a:xfrm>
                <a:off x="-2" y="237787"/>
                <a:ext cx="1199293" cy="936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844" name="Rectangle"/>
              <p:cNvGrpSpPr/>
              <p:nvPr/>
            </p:nvGrpSpPr>
            <p:grpSpPr>
              <a:xfrm>
                <a:off x="2894742" y="364092"/>
                <a:ext cx="676295" cy="650237"/>
                <a:chOff x="0" y="-1"/>
                <a:chExt cx="676293" cy="650235"/>
              </a:xfrm>
            </p:grpSpPr>
            <p:sp>
              <p:nvSpPr>
                <p:cNvPr id="842" name="Rectangle"/>
                <p:cNvSpPr/>
                <p:nvPr/>
              </p:nvSpPr>
              <p:spPr>
                <a:xfrm>
                  <a:off x="0" y="122842"/>
                  <a:ext cx="676295" cy="404561"/>
                </a:xfrm>
                <a:prstGeom prst="rect">
                  <a:avLst/>
                </a:prstGeom>
                <a:solidFill>
                  <a:srgbClr val="00B0F0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43" name="G.A.B"/>
                <p:cNvSpPr txBox="1"/>
                <p:nvPr/>
              </p:nvSpPr>
              <p:spPr>
                <a:xfrm>
                  <a:off x="0" y="-2"/>
                  <a:ext cx="676295" cy="6502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G.A.B</a:t>
                  </a:r>
                </a:p>
              </p:txBody>
            </p:sp>
          </p:grpSp>
          <p:grpSp>
            <p:nvGrpSpPr>
              <p:cNvPr id="847" name="Rectangle"/>
              <p:cNvGrpSpPr/>
              <p:nvPr/>
            </p:nvGrpSpPr>
            <p:grpSpPr>
              <a:xfrm>
                <a:off x="1622016" y="514134"/>
                <a:ext cx="789695" cy="404558"/>
                <a:chOff x="0" y="-1"/>
                <a:chExt cx="789693" cy="404557"/>
              </a:xfrm>
            </p:grpSpPr>
            <p:sp>
              <p:nvSpPr>
                <p:cNvPr id="845" name="Rectangle"/>
                <p:cNvSpPr/>
                <p:nvPr/>
              </p:nvSpPr>
              <p:spPr>
                <a:xfrm>
                  <a:off x="-1" y="-2"/>
                  <a:ext cx="789695" cy="404559"/>
                </a:xfrm>
                <a:prstGeom prst="rect">
                  <a:avLst/>
                </a:prstGeom>
                <a:solidFill>
                  <a:schemeClr val="accent4">
                    <a:lumOff val="25000"/>
                  </a:schemeClr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2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46" name="Xception"/>
                <p:cNvSpPr txBox="1"/>
                <p:nvPr/>
              </p:nvSpPr>
              <p:spPr>
                <a:xfrm>
                  <a:off x="-1" y="67656"/>
                  <a:ext cx="789695" cy="2692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2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Xception</a:t>
                  </a:r>
                </a:p>
              </p:txBody>
            </p:sp>
          </p:grpSp>
          <p:sp>
            <p:nvSpPr>
              <p:cNvPr id="848" name="Line"/>
              <p:cNvSpPr/>
              <p:nvPr/>
            </p:nvSpPr>
            <p:spPr>
              <a:xfrm>
                <a:off x="1190583" y="708139"/>
                <a:ext cx="394092" cy="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49" name="Line"/>
              <p:cNvSpPr/>
              <p:nvPr/>
            </p:nvSpPr>
            <p:spPr>
              <a:xfrm>
                <a:off x="2466362" y="689215"/>
                <a:ext cx="394092" cy="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50" name="Line"/>
              <p:cNvSpPr/>
              <p:nvPr/>
            </p:nvSpPr>
            <p:spPr>
              <a:xfrm>
                <a:off x="3615844" y="678750"/>
                <a:ext cx="366745" cy="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51" name="Line"/>
              <p:cNvSpPr/>
              <p:nvPr/>
            </p:nvSpPr>
            <p:spPr>
              <a:xfrm>
                <a:off x="4611847" y="689215"/>
                <a:ext cx="366745" cy="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853" name="Output / Classes"/>
            <p:cNvSpPr txBox="1"/>
            <p:nvPr/>
          </p:nvSpPr>
          <p:spPr>
            <a:xfrm>
              <a:off x="6395074" y="885530"/>
              <a:ext cx="592721" cy="434337"/>
            </a:xfrm>
            <a:prstGeom prst="rect">
              <a:avLst/>
            </a:prstGeom>
            <a:noFill/>
            <a:ln w="12700" cap="flat">
              <a:solidFill>
                <a:srgbClr val="0D0D0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1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softmax</a:t>
              </a:r>
            </a:p>
          </p:txBody>
        </p:sp>
        <p:sp>
          <p:nvSpPr>
            <p:cNvPr id="854" name="Line"/>
            <p:cNvSpPr/>
            <p:nvPr/>
          </p:nvSpPr>
          <p:spPr>
            <a:xfrm>
              <a:off x="7034482" y="1007486"/>
              <a:ext cx="366745" cy="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55" name="Line"/>
            <p:cNvSpPr/>
            <p:nvPr/>
          </p:nvSpPr>
          <p:spPr>
            <a:xfrm>
              <a:off x="5969457" y="1003640"/>
              <a:ext cx="366745" cy="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grpSp>
          <p:nvGrpSpPr>
            <p:cNvPr id="869" name="Group 90"/>
            <p:cNvGrpSpPr/>
            <p:nvPr/>
          </p:nvGrpSpPr>
          <p:grpSpPr>
            <a:xfrm>
              <a:off x="5115762" y="312640"/>
              <a:ext cx="818753" cy="1470664"/>
              <a:chOff x="-1" y="0"/>
              <a:chExt cx="818752" cy="1470662"/>
            </a:xfrm>
          </p:grpSpPr>
          <p:sp>
            <p:nvSpPr>
              <p:cNvPr id="856" name="Rectangle"/>
              <p:cNvSpPr/>
              <p:nvPr/>
            </p:nvSpPr>
            <p:spPr>
              <a:xfrm>
                <a:off x="-2" y="-1"/>
                <a:ext cx="818754" cy="1470663"/>
              </a:xfrm>
              <a:prstGeom prst="rect">
                <a:avLst/>
              </a:prstGeom>
              <a:solidFill>
                <a:srgbClr val="BFDE83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9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grpSp>
            <p:nvGrpSpPr>
              <p:cNvPr id="859" name="Oval 92"/>
              <p:cNvGrpSpPr/>
              <p:nvPr/>
            </p:nvGrpSpPr>
            <p:grpSpPr>
              <a:xfrm>
                <a:off x="84719" y="37393"/>
                <a:ext cx="601989" cy="302965"/>
                <a:chOff x="0" y="-1"/>
                <a:chExt cx="601988" cy="302963"/>
              </a:xfrm>
            </p:grpSpPr>
            <p:sp>
              <p:nvSpPr>
                <p:cNvPr id="857" name="Oval"/>
                <p:cNvSpPr/>
                <p:nvPr/>
              </p:nvSpPr>
              <p:spPr>
                <a:xfrm>
                  <a:off x="-1" y="-2"/>
                  <a:ext cx="601989" cy="302965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58" name="shoes"/>
                <p:cNvSpPr txBox="1"/>
                <p:nvPr/>
              </p:nvSpPr>
              <p:spPr>
                <a:xfrm>
                  <a:off x="88158" y="42257"/>
                  <a:ext cx="425672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 shoes</a:t>
                  </a:r>
                </a:p>
              </p:txBody>
            </p:sp>
          </p:grpSp>
          <p:grpSp>
            <p:nvGrpSpPr>
              <p:cNvPr id="862" name="Oval 93"/>
              <p:cNvGrpSpPr/>
              <p:nvPr/>
            </p:nvGrpSpPr>
            <p:grpSpPr>
              <a:xfrm>
                <a:off x="71252" y="394272"/>
                <a:ext cx="635267" cy="302965"/>
                <a:chOff x="-1" y="-1"/>
                <a:chExt cx="635266" cy="302963"/>
              </a:xfrm>
            </p:grpSpPr>
            <p:sp>
              <p:nvSpPr>
                <p:cNvPr id="860" name="Oval"/>
                <p:cNvSpPr/>
                <p:nvPr/>
              </p:nvSpPr>
              <p:spPr>
                <a:xfrm>
                  <a:off x="-2" y="-2"/>
                  <a:ext cx="635268" cy="302965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61" name="sandals"/>
                <p:cNvSpPr txBox="1"/>
                <p:nvPr/>
              </p:nvSpPr>
              <p:spPr>
                <a:xfrm>
                  <a:off x="93032" y="42257"/>
                  <a:ext cx="449202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sandals</a:t>
                  </a:r>
                </a:p>
              </p:txBody>
            </p:sp>
          </p:grpSp>
          <p:grpSp>
            <p:nvGrpSpPr>
              <p:cNvPr id="865" name="Oval 94"/>
              <p:cNvGrpSpPr/>
              <p:nvPr/>
            </p:nvGrpSpPr>
            <p:grpSpPr>
              <a:xfrm>
                <a:off x="87892" y="738496"/>
                <a:ext cx="612405" cy="345437"/>
                <a:chOff x="0" y="-2"/>
                <a:chExt cx="612403" cy="345435"/>
              </a:xfrm>
            </p:grpSpPr>
            <p:sp>
              <p:nvSpPr>
                <p:cNvPr id="863" name="Oval"/>
                <p:cNvSpPr/>
                <p:nvPr/>
              </p:nvSpPr>
              <p:spPr>
                <a:xfrm>
                  <a:off x="0" y="21242"/>
                  <a:ext cx="612404" cy="302965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64" name="slippers"/>
                <p:cNvSpPr txBox="1"/>
                <p:nvPr/>
              </p:nvSpPr>
              <p:spPr>
                <a:xfrm>
                  <a:off x="89682" y="-3"/>
                  <a:ext cx="433040" cy="345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slippers</a:t>
                  </a:r>
                </a:p>
              </p:txBody>
            </p:sp>
          </p:grpSp>
          <p:grpSp>
            <p:nvGrpSpPr>
              <p:cNvPr id="868" name="Oval 95"/>
              <p:cNvGrpSpPr/>
              <p:nvPr/>
            </p:nvGrpSpPr>
            <p:grpSpPr>
              <a:xfrm>
                <a:off x="99319" y="1121691"/>
                <a:ext cx="601989" cy="302965"/>
                <a:chOff x="0" y="-1"/>
                <a:chExt cx="601988" cy="302963"/>
              </a:xfrm>
            </p:grpSpPr>
            <p:sp>
              <p:nvSpPr>
                <p:cNvPr id="866" name="Oval"/>
                <p:cNvSpPr/>
                <p:nvPr/>
              </p:nvSpPr>
              <p:spPr>
                <a:xfrm>
                  <a:off x="-1" y="-2"/>
                  <a:ext cx="601989" cy="302965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67" name="boots"/>
                <p:cNvSpPr txBox="1"/>
                <p:nvPr/>
              </p:nvSpPr>
              <p:spPr>
                <a:xfrm>
                  <a:off x="88158" y="42257"/>
                  <a:ext cx="425672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 boots</a:t>
                  </a:r>
                </a:p>
              </p:txBody>
            </p:sp>
          </p:grpSp>
        </p:grpSp>
        <p:grpSp>
          <p:nvGrpSpPr>
            <p:cNvPr id="883" name="Group 96"/>
            <p:cNvGrpSpPr/>
            <p:nvPr/>
          </p:nvGrpSpPr>
          <p:grpSpPr>
            <a:xfrm>
              <a:off x="7495721" y="312640"/>
              <a:ext cx="818753" cy="1470664"/>
              <a:chOff x="-1" y="0"/>
              <a:chExt cx="818752" cy="1470662"/>
            </a:xfrm>
          </p:grpSpPr>
          <p:sp>
            <p:nvSpPr>
              <p:cNvPr id="870" name="Rectangle"/>
              <p:cNvSpPr/>
              <p:nvPr/>
            </p:nvSpPr>
            <p:spPr>
              <a:xfrm>
                <a:off x="-2" y="-1"/>
                <a:ext cx="818754" cy="1470663"/>
              </a:xfrm>
              <a:prstGeom prst="rect">
                <a:avLst/>
              </a:prstGeom>
              <a:solidFill>
                <a:srgbClr val="BFDE83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9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grpSp>
            <p:nvGrpSpPr>
              <p:cNvPr id="873" name="Oval 98"/>
              <p:cNvGrpSpPr/>
              <p:nvPr/>
            </p:nvGrpSpPr>
            <p:grpSpPr>
              <a:xfrm>
                <a:off x="84719" y="37393"/>
                <a:ext cx="601989" cy="302965"/>
                <a:chOff x="0" y="-1"/>
                <a:chExt cx="601988" cy="302963"/>
              </a:xfrm>
            </p:grpSpPr>
            <p:sp>
              <p:nvSpPr>
                <p:cNvPr id="871" name="Oval"/>
                <p:cNvSpPr/>
                <p:nvPr/>
              </p:nvSpPr>
              <p:spPr>
                <a:xfrm>
                  <a:off x="-1" y="-2"/>
                  <a:ext cx="601989" cy="302965"/>
                </a:xfrm>
                <a:prstGeom prst="ellipse">
                  <a:avLst/>
                </a:prstGeom>
                <a:solidFill>
                  <a:srgbClr val="A7A7A7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72" name="shoes"/>
                <p:cNvSpPr txBox="1"/>
                <p:nvPr/>
              </p:nvSpPr>
              <p:spPr>
                <a:xfrm>
                  <a:off x="88158" y="42257"/>
                  <a:ext cx="425672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 shoes</a:t>
                  </a:r>
                </a:p>
              </p:txBody>
            </p:sp>
          </p:grpSp>
          <p:grpSp>
            <p:nvGrpSpPr>
              <p:cNvPr id="876" name="Oval 99"/>
              <p:cNvGrpSpPr/>
              <p:nvPr/>
            </p:nvGrpSpPr>
            <p:grpSpPr>
              <a:xfrm>
                <a:off x="71252" y="394272"/>
                <a:ext cx="635267" cy="302965"/>
                <a:chOff x="-1" y="-1"/>
                <a:chExt cx="635266" cy="302963"/>
              </a:xfrm>
            </p:grpSpPr>
            <p:sp>
              <p:nvSpPr>
                <p:cNvPr id="874" name="Oval"/>
                <p:cNvSpPr/>
                <p:nvPr/>
              </p:nvSpPr>
              <p:spPr>
                <a:xfrm>
                  <a:off x="-2" y="-2"/>
                  <a:ext cx="635268" cy="302965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75" name="sandals"/>
                <p:cNvSpPr txBox="1"/>
                <p:nvPr/>
              </p:nvSpPr>
              <p:spPr>
                <a:xfrm>
                  <a:off x="93032" y="42257"/>
                  <a:ext cx="449202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sandals</a:t>
                  </a:r>
                </a:p>
              </p:txBody>
            </p:sp>
          </p:grpSp>
          <p:grpSp>
            <p:nvGrpSpPr>
              <p:cNvPr id="879" name="Oval 100"/>
              <p:cNvGrpSpPr/>
              <p:nvPr/>
            </p:nvGrpSpPr>
            <p:grpSpPr>
              <a:xfrm>
                <a:off x="87892" y="738496"/>
                <a:ext cx="612405" cy="345437"/>
                <a:chOff x="0" y="-2"/>
                <a:chExt cx="612403" cy="345435"/>
              </a:xfrm>
            </p:grpSpPr>
            <p:sp>
              <p:nvSpPr>
                <p:cNvPr id="877" name="Oval"/>
                <p:cNvSpPr/>
                <p:nvPr/>
              </p:nvSpPr>
              <p:spPr>
                <a:xfrm>
                  <a:off x="0" y="21242"/>
                  <a:ext cx="612404" cy="302965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78" name="slippers"/>
                <p:cNvSpPr txBox="1"/>
                <p:nvPr/>
              </p:nvSpPr>
              <p:spPr>
                <a:xfrm>
                  <a:off x="89682" y="-3"/>
                  <a:ext cx="433040" cy="345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slippers</a:t>
                  </a:r>
                </a:p>
              </p:txBody>
            </p:sp>
          </p:grpSp>
          <p:grpSp>
            <p:nvGrpSpPr>
              <p:cNvPr id="882" name="Oval 101"/>
              <p:cNvGrpSpPr/>
              <p:nvPr/>
            </p:nvGrpSpPr>
            <p:grpSpPr>
              <a:xfrm>
                <a:off x="99319" y="1121691"/>
                <a:ext cx="601989" cy="302965"/>
                <a:chOff x="0" y="-1"/>
                <a:chExt cx="601988" cy="302963"/>
              </a:xfrm>
            </p:grpSpPr>
            <p:sp>
              <p:nvSpPr>
                <p:cNvPr id="880" name="Oval"/>
                <p:cNvSpPr/>
                <p:nvPr/>
              </p:nvSpPr>
              <p:spPr>
                <a:xfrm>
                  <a:off x="-1" y="-2"/>
                  <a:ext cx="601989" cy="302965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81" name="boots"/>
                <p:cNvSpPr txBox="1"/>
                <p:nvPr/>
              </p:nvSpPr>
              <p:spPr>
                <a:xfrm>
                  <a:off x="88158" y="42257"/>
                  <a:ext cx="425672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 boots</a:t>
                  </a:r>
                </a:p>
              </p:txBody>
            </p:sp>
          </p:grpSp>
        </p:grpSp>
        <p:sp>
          <p:nvSpPr>
            <p:cNvPr id="884" name="TextBox 102"/>
            <p:cNvSpPr txBox="1"/>
            <p:nvPr/>
          </p:nvSpPr>
          <p:spPr>
            <a:xfrm>
              <a:off x="5255215" y="36408"/>
              <a:ext cx="791029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2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scores</a:t>
              </a:r>
            </a:p>
          </p:txBody>
        </p:sp>
        <p:sp>
          <p:nvSpPr>
            <p:cNvPr id="885" name="TextBox 103"/>
            <p:cNvSpPr txBox="1"/>
            <p:nvPr/>
          </p:nvSpPr>
          <p:spPr>
            <a:xfrm>
              <a:off x="7453085" y="22024"/>
              <a:ext cx="964270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2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Probabilities</a:t>
              </a:r>
            </a:p>
          </p:txBody>
        </p:sp>
        <p:sp>
          <p:nvSpPr>
            <p:cNvPr id="886" name="Rectangle: Rounded Corners 1"/>
            <p:cNvSpPr/>
            <p:nvPr/>
          </p:nvSpPr>
          <p:spPr>
            <a:xfrm>
              <a:off x="54395" y="0"/>
              <a:ext cx="8412490" cy="1996519"/>
            </a:xfrm>
            <a:prstGeom prst="roundRect">
              <a:avLst>
                <a:gd name="adj" fmla="val 16667"/>
              </a:avLst>
            </a:prstGeom>
            <a:noFill/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887" name="TextBox 68"/>
            <p:cNvSpPr txBox="1"/>
            <p:nvPr/>
          </p:nvSpPr>
          <p:spPr>
            <a:xfrm>
              <a:off x="4115921" y="1628816"/>
              <a:ext cx="679297" cy="256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1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512</a:t>
              </a:r>
            </a:p>
          </p:txBody>
        </p:sp>
        <p:sp>
          <p:nvSpPr>
            <p:cNvPr id="888" name="TextBox 79"/>
            <p:cNvSpPr txBox="1"/>
            <p:nvPr/>
          </p:nvSpPr>
          <p:spPr>
            <a:xfrm>
              <a:off x="1659144" y="1280188"/>
              <a:ext cx="889745" cy="256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1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2048, 3, 3</a:t>
              </a:r>
            </a:p>
          </p:txBody>
        </p:sp>
        <p:sp>
          <p:nvSpPr>
            <p:cNvPr id="889" name="TextBox 81"/>
            <p:cNvSpPr txBox="1"/>
            <p:nvPr/>
          </p:nvSpPr>
          <p:spPr>
            <a:xfrm>
              <a:off x="3022855" y="1244532"/>
              <a:ext cx="889745" cy="256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1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2048</a:t>
              </a:r>
            </a:p>
          </p:txBody>
        </p:sp>
      </p:grpSp>
      <p:sp>
        <p:nvSpPr>
          <p:cNvPr id="891" name="TextBox 64"/>
          <p:cNvSpPr txBox="1"/>
          <p:nvPr/>
        </p:nvSpPr>
        <p:spPr>
          <a:xfrm>
            <a:off x="2104830" y="6291000"/>
            <a:ext cx="5503179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4: implemented transfer learning architectures. 	G.A.B: GlobalAveragePooling</a:t>
            </a:r>
          </a:p>
        </p:txBody>
      </p:sp>
      <p:sp>
        <p:nvSpPr>
          <p:cNvPr id="892" name="Rectangle: Rounded Corners 67"/>
          <p:cNvSpPr/>
          <p:nvPr/>
        </p:nvSpPr>
        <p:spPr>
          <a:xfrm>
            <a:off x="540322" y="1246898"/>
            <a:ext cx="8412483" cy="1996515"/>
          </a:xfrm>
          <a:prstGeom prst="roundRect">
            <a:avLst>
              <a:gd name="adj" fmla="val 16667"/>
            </a:avLst>
          </a:prstGeom>
          <a:ln w="1905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0" grpId="2"/>
      <p:bldP build="whole" bldLvl="1" animBg="1" rev="0" advAuto="0" spid="892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6B51"/>
      </a:accent1>
      <a:accent2>
        <a:srgbClr val="1F4027"/>
      </a:accent2>
      <a:accent3>
        <a:srgbClr val="80BC08"/>
      </a:accent3>
      <a:accent4>
        <a:srgbClr val="FFD300"/>
      </a:accent4>
      <a:accent5>
        <a:srgbClr val="AA9767"/>
      </a:accent5>
      <a:accent6>
        <a:srgbClr val="808285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6B51"/>
      </a:accent1>
      <a:accent2>
        <a:srgbClr val="1F4027"/>
      </a:accent2>
      <a:accent3>
        <a:srgbClr val="80BC08"/>
      </a:accent3>
      <a:accent4>
        <a:srgbClr val="FFD300"/>
      </a:accent4>
      <a:accent5>
        <a:srgbClr val="AA9767"/>
      </a:accent5>
      <a:accent6>
        <a:srgbClr val="808285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